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1080" r:id="rId3"/>
    <p:sldId id="1089" r:id="rId4"/>
    <p:sldId id="1079" r:id="rId5"/>
    <p:sldId id="1092" r:id="rId6"/>
    <p:sldId id="1081" r:id="rId7"/>
    <p:sldId id="1083" r:id="rId8"/>
    <p:sldId id="108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32F48"/>
    <a:srgbClr val="CEB888"/>
    <a:srgbClr val="C9B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9"/>
    <p:restoredTop sz="86089" autoAdjust="0"/>
  </p:normalViewPr>
  <p:slideViewPr>
    <p:cSldViewPr snapToGrid="0">
      <p:cViewPr varScale="1">
        <p:scale>
          <a:sx n="81" d="100"/>
          <a:sy n="81" d="100"/>
        </p:scale>
        <p:origin x="186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59798-9C70-354E-9FBF-200EB59CC232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8BE7-9FE3-4D40-A61C-91B804B90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0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 cookouts</a:t>
            </a:r>
          </a:p>
          <a:p>
            <a:r>
              <a:rPr lang="en-US" dirty="0"/>
              <a:t>Area exam study sessions</a:t>
            </a:r>
          </a:p>
          <a:p>
            <a:r>
              <a:rPr lang="en-US" dirty="0"/>
              <a:t>Mentorship circles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8BE7-9FE3-4D40-A61C-91B804B901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18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8BE7-9FE3-4D40-A61C-91B804B901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4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D044-3984-B86E-AA31-75E918A8D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50A83-D7DD-8CCB-B4EC-B73F6B721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11DAE-629B-4DB6-D591-B46F2447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5761E-0ECC-C957-EAE0-481E1673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1577A-5A9F-1369-55C3-FD9E88E9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53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61E7C-6B09-F985-9117-AA6CF407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1214E5-934B-EB15-B510-C84E26BBA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04BF1-9DEB-7049-3B7F-2FDE0BA9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8C0E5-497E-0A3B-B1AD-61D21255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A39A3-2619-C408-C987-D1C50F6E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8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CA6BE1-EAE8-4B4D-0FD6-606ECFDD7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7055A2-408C-03DD-7453-380870167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E2F02-EDCD-E4A5-AC87-C00EA2D5B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81AAB-B0DC-15CA-B4CC-6B36297CF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74B95-D3FA-CD30-C298-E31A0A222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7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0DE15-2EAA-7444-8F97-B41EFE14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731D8-D296-316B-3659-30BA7DD54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E9549-C8F0-3D3F-9937-4CF4E1A25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23199-8433-68E7-EC3A-1E918812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FDF36-0F6E-032B-9414-D4F3ABE2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1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4291-BCAC-9635-7E1E-A0F31850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E8D32-8417-BEC4-5404-9BE7AE8A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473CD-6085-A988-AB76-3F8FAF00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601FB-396B-2C0D-108D-C1A36FA2C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A9C6-BB6B-9216-8000-EC4B60804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7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F8C2-28C3-FFBC-93A6-6EC34945E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896B6-6E6E-0F66-5817-D62329501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352E5-A2B2-5762-CBE6-402717D8C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0CE53-9E45-70D0-68C0-FD257518B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CDA5E-DAFD-B281-A80A-B953DEC0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A8212-AFD6-786A-4C63-F8971FD4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0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9CC3-D597-3847-DD97-F6B64BFDE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1E8CD-762E-F2A7-3F9A-10FD6B497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5C746-CC97-ED0B-E6FC-04C7387BA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B01C3-1CBA-7EF2-B5BD-1CF72D9EA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B5C02-4FDE-E5E5-5144-B02D4DFE6E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A10DCA-2FA8-EAF3-8DE8-B07135C10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FDFB9C-D4AC-5834-5E70-CE866227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C9286-9E74-4537-CCB6-ECC24D07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3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F51B-24EB-10C1-9AA3-1ADCBF1C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DDA8C1-1FAF-4C80-A65D-CEDA76ED0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7BFC9C-A7F0-7B78-88C0-6BB8E916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548E0-62FF-A635-FBA6-26FD3D14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8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232912-16DB-3C01-485F-7838CA1D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F1BCD-0CC8-7950-751A-29F32526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C1B84-E084-843C-5A7F-3AE66C6B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27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6CC9-12BB-09D8-B1B5-CFB09026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1C9AE-D593-5395-5809-911555D1E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D69E6-3E71-FC09-3823-86A67019A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A7FEA-8FC1-9786-C04A-5C4A9B680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D29F9-EA1C-467C-0A0A-EF4E5BED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EFEEE-DF32-B2AF-8243-E32AA9EA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6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A89A3-B3D4-5455-CC5F-8CAC02058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34F42D-A36E-08E9-61FB-105EE00D3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8094B-296A-93BC-CDA1-ABD12CD32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6D8FC-0286-EE73-E60C-3C47807E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47D6E-54D0-3785-0E13-83507625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8AAF3-ACB1-A8E5-0B91-7ACE6944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323B0A-75FB-729F-6B62-56243D97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9E54D-8669-8CD3-0C10-9A24E8A00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31E8F-B522-49C0-BAAE-0616F947E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36E56-1FC3-9E42-B5A0-06B4AE786DB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E69E5-89A9-4C9C-D22E-5502C5123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B2FFA-0233-1895-3BD5-DC2BE4D83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2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40000"/>
              <a:lumOff val="6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B570F-0845-9A40-C30B-983F66245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791" y="706255"/>
            <a:ext cx="8247529" cy="23876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OMEGA @ </a:t>
            </a:r>
            <a:b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ME Grad Orientation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4C9FE1-DD5A-0EAE-CA8B-FB7BD85C6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124" y="3509122"/>
            <a:ext cx="7364186" cy="262032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Website: purdueomega.com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Email: puomega@purdue.edu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Insta: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puomega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dirty="0" err="1">
                <a:solidFill>
                  <a:schemeClr val="bg1"/>
                </a:solidFill>
                <a:latin typeface="+mj-lt"/>
              </a:rPr>
              <a:t>Linkedin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purdueomega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Discord: https://discord.gg/gyyGmftsx8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algn="l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 descr="A blue circle with white text and a white symbol&#10;&#10;Description automatically generated">
            <a:extLst>
              <a:ext uri="{FF2B5EF4-FFF2-40B4-BE49-F238E27FC236}">
                <a16:creationId xmlns:a16="http://schemas.microsoft.com/office/drawing/2014/main" id="{DFBFF2A0-CE8B-9B95-7078-0F8E281FA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923" y="1104321"/>
            <a:ext cx="4540570" cy="44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7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D573AEA-28EB-7EAD-7CE0-8B34B5B0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6241196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5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What is OMEGA?</a:t>
            </a:r>
            <a:endParaRPr lang="en-US" sz="5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ED0D4-A7B0-D959-0105-212FAF440262}"/>
              </a:ext>
            </a:extLst>
          </p:cNvPr>
          <p:cNvSpPr txBox="1"/>
          <p:nvPr/>
        </p:nvSpPr>
        <p:spPr>
          <a:xfrm>
            <a:off x="242274" y="935914"/>
            <a:ext cx="6241196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fficial 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echanical 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ngineering 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raduate 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ssociation, is a student organization that supports ME grad students through social, academic, and professional events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 grad students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 automatically members of OMEGA.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represent your interests in university leadership settings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206E8-5719-7401-8E17-E99C224897A5}"/>
              </a:ext>
            </a:extLst>
          </p:cNvPr>
          <p:cNvSpPr txBox="1"/>
          <p:nvPr/>
        </p:nvSpPr>
        <p:spPr>
          <a:xfrm>
            <a:off x="7368988" y="6488668"/>
            <a:ext cx="4625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24-25 Officers at ME grad student visitation 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F9AF28-B05F-4FE7-BB51-4E9B77860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616" y="86551"/>
            <a:ext cx="5129379" cy="640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5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D573AEA-28EB-7EAD-7CE0-8B34B5B0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0959548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5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What does OMEGA do?</a:t>
            </a:r>
            <a:endParaRPr lang="en-US" sz="5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ED0D4-A7B0-D959-0105-212FAF440262}"/>
              </a:ext>
            </a:extLst>
          </p:cNvPr>
          <p:cNvSpPr txBox="1"/>
          <p:nvPr/>
        </p:nvSpPr>
        <p:spPr>
          <a:xfrm>
            <a:off x="304800" y="835147"/>
            <a:ext cx="1158240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Building Social Connections: </a:t>
            </a:r>
            <a:r>
              <a:rPr lang="en-US" sz="2400" dirty="0">
                <a:solidFill>
                  <a:schemeClr val="bg1"/>
                </a:solidFill>
              </a:rPr>
              <a:t>We organize social events, often in collaboration with other departments, to help ME grad students 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88BCF-98D4-9D12-B361-7F335662724F}"/>
              </a:ext>
            </a:extLst>
          </p:cNvPr>
          <p:cNvSpPr txBox="1"/>
          <p:nvPr/>
        </p:nvSpPr>
        <p:spPr>
          <a:xfrm>
            <a:off x="304800" y="1978217"/>
            <a:ext cx="1158240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Academic Enhancement: </a:t>
            </a:r>
            <a:r>
              <a:rPr lang="en-US" sz="2400" dirty="0">
                <a:solidFill>
                  <a:schemeClr val="bg1"/>
                </a:solidFill>
              </a:rPr>
              <a:t>We support your academic success by hosting study groups and facilitating academic seminars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CC1DF-79D1-5AB0-510E-D5AC480F0708}"/>
              </a:ext>
            </a:extLst>
          </p:cNvPr>
          <p:cNvSpPr txBox="1"/>
          <p:nvPr/>
        </p:nvSpPr>
        <p:spPr>
          <a:xfrm>
            <a:off x="304800" y="3121287"/>
            <a:ext cx="1158240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Mentoring Opportunities: </a:t>
            </a:r>
            <a:r>
              <a:rPr lang="en-US" sz="2400" dirty="0">
                <a:solidFill>
                  <a:schemeClr val="bg1"/>
                </a:solidFill>
              </a:rPr>
              <a:t>We run mentoring activities that pair experienced grad students with newcomers to help them transition smoothly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B4F4EF-C296-DEFE-84E2-5441CAB21DE1}"/>
              </a:ext>
            </a:extLst>
          </p:cNvPr>
          <p:cNvSpPr txBox="1"/>
          <p:nvPr/>
        </p:nvSpPr>
        <p:spPr>
          <a:xfrm>
            <a:off x="304799" y="4264357"/>
            <a:ext cx="1176759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Resource Guides: </a:t>
            </a:r>
            <a:r>
              <a:rPr lang="en-US" sz="2400" dirty="0">
                <a:solidFill>
                  <a:schemeClr val="bg1"/>
                </a:solidFill>
              </a:rPr>
              <a:t>We provide useful links and resources on our website to assist with academic and personal challenges (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purdueomega.com/resources/useful-links-contacts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64F563-E0BC-13D7-6AEC-79D6A53533F7}"/>
              </a:ext>
            </a:extLst>
          </p:cNvPr>
          <p:cNvSpPr txBox="1"/>
          <p:nvPr/>
        </p:nvSpPr>
        <p:spPr>
          <a:xfrm>
            <a:off x="304800" y="5407427"/>
            <a:ext cx="1158240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Representing Students: </a:t>
            </a:r>
            <a:r>
              <a:rPr lang="en-US" sz="2400" dirty="0">
                <a:solidFill>
                  <a:schemeClr val="bg1"/>
                </a:solidFill>
              </a:rPr>
              <a:t>We ensure your feedback is communicated to ME department and university leadership by actively representing you in leadership settings</a:t>
            </a:r>
          </a:p>
        </p:txBody>
      </p:sp>
    </p:spTree>
    <p:extLst>
      <p:ext uri="{BB962C8B-B14F-4D97-AF65-F5344CB8AC3E}">
        <p14:creationId xmlns:p14="http://schemas.microsoft.com/office/powerpoint/2010/main" val="39151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21AD083-82B7-DB1C-4474-7DD1986D0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7" b="-4"/>
          <a:stretch/>
        </p:blipFill>
        <p:spPr>
          <a:xfrm>
            <a:off x="108486" y="3833495"/>
            <a:ext cx="2888808" cy="2415934"/>
          </a:xfrm>
          <a:prstGeom prst="rect">
            <a:avLst/>
          </a:prstGeom>
        </p:spPr>
      </p:pic>
      <p:pic>
        <p:nvPicPr>
          <p:cNvPr id="13" name="Picture 1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5CAA18CC-B19E-885B-5A37-7232DEFB7C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-4" b="-4"/>
          <a:stretch/>
        </p:blipFill>
        <p:spPr>
          <a:xfrm>
            <a:off x="6261162" y="3833495"/>
            <a:ext cx="2888808" cy="2415934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0307A46-B214-3E72-0B4F-0F7AA56C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5FCF1D1-D2DD-4156-9D10-64D9421C2380}" type="slidenum">
              <a:rPr lang="en-US" smtClean="0"/>
              <a:t>4</a:t>
            </a:fld>
            <a:endParaRPr lang="en-US" dirty="0"/>
          </a:p>
        </p:txBody>
      </p:sp>
      <p:pic>
        <p:nvPicPr>
          <p:cNvPr id="21" name="Picture 20" descr="A group of people in canoes on a river&#10;&#10;Description automatically generated">
            <a:extLst>
              <a:ext uri="{FF2B5EF4-FFF2-40B4-BE49-F238E27FC236}">
                <a16:creationId xmlns:a16="http://schemas.microsoft.com/office/drawing/2014/main" id="{68E047D9-C5CF-9E67-8259-EAD0E397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33" y="3833494"/>
            <a:ext cx="2794433" cy="2445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70DA0C-5A9D-8CCB-7972-58D22CE71379}"/>
              </a:ext>
            </a:extLst>
          </p:cNvPr>
          <p:cNvSpPr txBox="1"/>
          <p:nvPr/>
        </p:nvSpPr>
        <p:spPr>
          <a:xfrm>
            <a:off x="3535931" y="6278930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Movie Night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Nov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EDCFD-C4B3-1AB3-225F-301C5C1D4909}"/>
              </a:ext>
            </a:extLst>
          </p:cNvPr>
          <p:cNvSpPr txBox="1"/>
          <p:nvPr/>
        </p:nvSpPr>
        <p:spPr>
          <a:xfrm>
            <a:off x="3546904" y="315376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Cooking Demo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May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7FA2C-BC2D-02F3-7837-F178A6FDA770}"/>
              </a:ext>
            </a:extLst>
          </p:cNvPr>
          <p:cNvSpPr txBox="1"/>
          <p:nvPr/>
        </p:nvSpPr>
        <p:spPr>
          <a:xfrm>
            <a:off x="6592237" y="3110327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Corn Maze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Oct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8BC9C-82B6-EFF9-97EA-4482252B38EB}"/>
              </a:ext>
            </a:extLst>
          </p:cNvPr>
          <p:cNvSpPr txBox="1"/>
          <p:nvPr/>
        </p:nvSpPr>
        <p:spPr>
          <a:xfrm>
            <a:off x="9740607" y="627862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Canoe Trip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Jun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88C62-F61D-7DFB-E2BA-5FC09DF298B3}"/>
              </a:ext>
            </a:extLst>
          </p:cNvPr>
          <p:cNvSpPr txBox="1"/>
          <p:nvPr/>
        </p:nvSpPr>
        <p:spPr>
          <a:xfrm>
            <a:off x="6627601" y="627862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Grad Visitation Day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Feb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C86878-51F6-A84A-B963-1CC465AF9BBE}"/>
              </a:ext>
            </a:extLst>
          </p:cNvPr>
          <p:cNvSpPr txBox="1"/>
          <p:nvPr/>
        </p:nvSpPr>
        <p:spPr>
          <a:xfrm>
            <a:off x="382452" y="6278624"/>
            <a:ext cx="2340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Ice skating social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Jan 2024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CEADD8-ACBE-404C-8808-B134F63B6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635" y="3844077"/>
            <a:ext cx="2888808" cy="24348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F61173-08EC-4B6D-A219-39BFC2E30D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32"/>
          <a:stretch/>
        </p:blipFill>
        <p:spPr>
          <a:xfrm>
            <a:off x="3182293" y="735612"/>
            <a:ext cx="2888808" cy="243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7C2345-FFB1-4764-98E5-5CE2882478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66"/>
          <a:stretch/>
        </p:blipFill>
        <p:spPr>
          <a:xfrm>
            <a:off x="6230469" y="730473"/>
            <a:ext cx="2883119" cy="24451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3F3165A-0756-4309-8A01-D1330088B76A}"/>
              </a:ext>
            </a:extLst>
          </p:cNvPr>
          <p:cNvSpPr txBox="1"/>
          <p:nvPr/>
        </p:nvSpPr>
        <p:spPr>
          <a:xfrm>
            <a:off x="480212" y="3176607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Mug Printing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Apr 2025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3F09ED-7520-4845-9058-E5CBBCFC1A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27" b="14032"/>
          <a:stretch/>
        </p:blipFill>
        <p:spPr>
          <a:xfrm>
            <a:off x="109124" y="735242"/>
            <a:ext cx="2883120" cy="241593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D3C5181-D34C-4F5B-9A47-D12CC2474754}"/>
              </a:ext>
            </a:extLst>
          </p:cNvPr>
          <p:cNvSpPr txBox="1"/>
          <p:nvPr/>
        </p:nvSpPr>
        <p:spPr>
          <a:xfrm>
            <a:off x="9605531" y="315376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Summer Cookout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Jul 2024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7C60E3B-433A-48C7-B273-EAB3D409A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890" y="707671"/>
            <a:ext cx="2888807" cy="241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51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D573AEA-28EB-7EAD-7CE0-8B34B5B0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5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OMEGA Board 24-25</a:t>
            </a:r>
            <a:endParaRPr lang="en-US" sz="5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70405F-90E3-4FD2-97F6-39A4AF23BF9A}"/>
              </a:ext>
            </a:extLst>
          </p:cNvPr>
          <p:cNvGrpSpPr/>
          <p:nvPr/>
        </p:nvGrpSpPr>
        <p:grpSpPr>
          <a:xfrm>
            <a:off x="601200" y="1016000"/>
            <a:ext cx="11418946" cy="5729253"/>
            <a:chOff x="601200" y="1143000"/>
            <a:chExt cx="11418946" cy="5729253"/>
          </a:xfrm>
        </p:grpSpPr>
        <p:pic>
          <p:nvPicPr>
            <p:cNvPr id="2052" name="Picture 4" descr="Sneha Srikanth">
              <a:extLst>
                <a:ext uri="{FF2B5EF4-FFF2-40B4-BE49-F238E27FC236}">
                  <a16:creationId xmlns:a16="http://schemas.microsoft.com/office/drawing/2014/main" id="{28A32E2F-EC5A-4DBF-9ED8-01D443C71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471" y="1143000"/>
              <a:ext cx="2061219" cy="206121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Eugenio (Henny) Frias-Miranda">
              <a:extLst>
                <a:ext uri="{FF2B5EF4-FFF2-40B4-BE49-F238E27FC236}">
                  <a16:creationId xmlns:a16="http://schemas.microsoft.com/office/drawing/2014/main" id="{8012C95C-9BE7-4914-86CA-4D58A6A0D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4921" y="1143000"/>
              <a:ext cx="2061219" cy="206121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Shrihari Pande">
              <a:extLst>
                <a:ext uri="{FF2B5EF4-FFF2-40B4-BE49-F238E27FC236}">
                  <a16:creationId xmlns:a16="http://schemas.microsoft.com/office/drawing/2014/main" id="{545E8495-9C5D-4C33-9367-22F5C56EC7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471" y="1143000"/>
              <a:ext cx="2061219" cy="206121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Shahrzad Ghadiri">
              <a:extLst>
                <a:ext uri="{FF2B5EF4-FFF2-40B4-BE49-F238E27FC236}">
                  <a16:creationId xmlns:a16="http://schemas.microsoft.com/office/drawing/2014/main" id="{8AAA4AF9-DE0A-4E4F-A807-AE10B85CB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021" y="1143000"/>
              <a:ext cx="2061219" cy="206121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2638A288-3319-4E1D-AA47-497ADAC2F9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6" t="3546" r="5457" b="19615"/>
            <a:stretch/>
          </p:blipFill>
          <p:spPr bwMode="auto">
            <a:xfrm>
              <a:off x="796471" y="3905249"/>
              <a:ext cx="2062868" cy="223298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Athul C. Dharmarajan">
              <a:extLst>
                <a:ext uri="{FF2B5EF4-FFF2-40B4-BE49-F238E27FC236}">
                  <a16:creationId xmlns:a16="http://schemas.microsoft.com/office/drawing/2014/main" id="{E3D7B5E0-D177-4503-8A0B-8A9331F2F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888" y="4016374"/>
              <a:ext cx="2061219" cy="206121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Juanita Latorre Jaramillo">
              <a:extLst>
                <a:ext uri="{FF2B5EF4-FFF2-40B4-BE49-F238E27FC236}">
                  <a16:creationId xmlns:a16="http://schemas.microsoft.com/office/drawing/2014/main" id="{0AED9E2A-D656-42F6-90E3-17C316738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171" y="3996681"/>
              <a:ext cx="2061219" cy="206121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Chathusha Punchi Wedikkara">
              <a:extLst>
                <a:ext uri="{FF2B5EF4-FFF2-40B4-BE49-F238E27FC236}">
                  <a16:creationId xmlns:a16="http://schemas.microsoft.com/office/drawing/2014/main" id="{5768CBD8-F6B6-45EA-8F31-38BCE8807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5889" y="3996681"/>
              <a:ext cx="2061219" cy="206121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148A436-5446-4BFE-9263-B1A47C267F08}"/>
                </a:ext>
              </a:extLst>
            </p:cNvPr>
            <p:cNvSpPr txBox="1"/>
            <p:nvPr/>
          </p:nvSpPr>
          <p:spPr>
            <a:xfrm>
              <a:off x="1036479" y="3258918"/>
              <a:ext cx="16160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Sneha Srikanth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President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BF6B1A-EF25-4729-B3D8-4913C32A5D87}"/>
                </a:ext>
              </a:extLst>
            </p:cNvPr>
            <p:cNvSpPr txBox="1"/>
            <p:nvPr/>
          </p:nvSpPr>
          <p:spPr>
            <a:xfrm>
              <a:off x="3502166" y="3265820"/>
              <a:ext cx="23267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Eugenio Frias-Miranda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Vice-President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B8180D-6C59-4953-93CA-B3D207F1B63F}"/>
                </a:ext>
              </a:extLst>
            </p:cNvPr>
            <p:cNvSpPr txBox="1"/>
            <p:nvPr/>
          </p:nvSpPr>
          <p:spPr>
            <a:xfrm>
              <a:off x="6726632" y="3299246"/>
              <a:ext cx="1630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Shrihari</a:t>
              </a:r>
              <a:r>
                <a:rPr lang="en-US" b="1" dirty="0">
                  <a:solidFill>
                    <a:schemeClr val="bg1"/>
                  </a:solidFill>
                </a:rPr>
                <a:t> Pande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Treasurer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7076D1-119E-4F40-B9FC-A7167BFDA273}"/>
                </a:ext>
              </a:extLst>
            </p:cNvPr>
            <p:cNvSpPr txBox="1"/>
            <p:nvPr/>
          </p:nvSpPr>
          <p:spPr>
            <a:xfrm>
              <a:off x="9601050" y="3299246"/>
              <a:ext cx="18696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Shahrzad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Ghadiri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Secretary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15571A-4AF5-478C-A7E1-BA024E01079E}"/>
                </a:ext>
              </a:extLst>
            </p:cNvPr>
            <p:cNvSpPr txBox="1"/>
            <p:nvPr/>
          </p:nvSpPr>
          <p:spPr>
            <a:xfrm>
              <a:off x="601200" y="6211669"/>
              <a:ext cx="24865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Mohammed Abir Mahdi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Academic Chair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005C70-3254-413D-99C6-BEF09755CCFF}"/>
                </a:ext>
              </a:extLst>
            </p:cNvPr>
            <p:cNvSpPr txBox="1"/>
            <p:nvPr/>
          </p:nvSpPr>
          <p:spPr>
            <a:xfrm>
              <a:off x="3502166" y="6192496"/>
              <a:ext cx="23137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Athul</a:t>
              </a:r>
              <a:r>
                <a:rPr lang="en-US" b="1" dirty="0">
                  <a:solidFill>
                    <a:schemeClr val="bg1"/>
                  </a:solidFill>
                </a:rPr>
                <a:t> C. </a:t>
              </a:r>
              <a:r>
                <a:rPr lang="en-US" b="1" dirty="0" err="1">
                  <a:solidFill>
                    <a:schemeClr val="bg1"/>
                  </a:solidFill>
                </a:rPr>
                <a:t>Dharmarajan</a:t>
              </a:r>
              <a:endParaRPr lang="en-US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Outreach Chair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4D603F-599A-4CC1-9DE8-91A505E2C8FF}"/>
                </a:ext>
              </a:extLst>
            </p:cNvPr>
            <p:cNvSpPr txBox="1"/>
            <p:nvPr/>
          </p:nvSpPr>
          <p:spPr>
            <a:xfrm>
              <a:off x="6230264" y="6225922"/>
              <a:ext cx="2523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Juanita </a:t>
              </a:r>
              <a:r>
                <a:rPr lang="en-US" b="1" dirty="0" err="1">
                  <a:solidFill>
                    <a:schemeClr val="bg1"/>
                  </a:solidFill>
                </a:rPr>
                <a:t>Latorre</a:t>
              </a:r>
              <a:r>
                <a:rPr lang="en-US" b="1" dirty="0">
                  <a:solidFill>
                    <a:schemeClr val="bg1"/>
                  </a:solidFill>
                </a:rPr>
                <a:t> Jaramillo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Social Media Chair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38320C2-A0EA-4241-944E-C9EF671759B0}"/>
                </a:ext>
              </a:extLst>
            </p:cNvPr>
            <p:cNvSpPr txBox="1"/>
            <p:nvPr/>
          </p:nvSpPr>
          <p:spPr>
            <a:xfrm>
              <a:off x="9051641" y="6225922"/>
              <a:ext cx="29685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</a:rPr>
                <a:t>Chathusha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Punchi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Wedikkara</a:t>
              </a:r>
              <a:endParaRPr lang="en-US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PGSG Senator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5485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D573AEA-28EB-7EAD-7CE0-8B34B5B0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6241196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5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Committees</a:t>
            </a:r>
            <a:endParaRPr lang="en-US" sz="5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ED0D4-A7B0-D959-0105-212FAF440262}"/>
              </a:ext>
            </a:extLst>
          </p:cNvPr>
          <p:cNvSpPr txBox="1"/>
          <p:nvPr/>
        </p:nvSpPr>
        <p:spPr>
          <a:xfrm>
            <a:off x="609600" y="1007035"/>
            <a:ext cx="1158240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Academic - </a:t>
            </a:r>
            <a:r>
              <a:rPr lang="en-US" sz="2800" dirty="0">
                <a:solidFill>
                  <a:schemeClr val="bg1"/>
                </a:solidFill>
              </a:rPr>
              <a:t>Aims to enhance the academic experience of ME grad students through educational events and resources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ME290 research tours, Prof/grad student panels to </a:t>
            </a:r>
            <a:r>
              <a:rPr lang="en-US" sz="2800" dirty="0" err="1">
                <a:solidFill>
                  <a:schemeClr val="bg1"/>
                </a:solidFill>
              </a:rPr>
              <a:t>ugrads</a:t>
            </a:r>
            <a:r>
              <a:rPr lang="en-US" sz="2800" dirty="0">
                <a:solidFill>
                  <a:schemeClr val="bg1"/>
                </a:solidFill>
              </a:rPr>
              <a:t>, Speaker series, mentoring programs, reverse career fair, industry tours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5E2CB7-6B3D-B934-913E-59A4FCEE78AF}"/>
              </a:ext>
            </a:extLst>
          </p:cNvPr>
          <p:cNvSpPr txBox="1"/>
          <p:nvPr/>
        </p:nvSpPr>
        <p:spPr>
          <a:xfrm>
            <a:off x="609600" y="3886453"/>
            <a:ext cx="1158240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Social - </a:t>
            </a:r>
            <a:r>
              <a:rPr lang="en-US" sz="2800" dirty="0">
                <a:solidFill>
                  <a:schemeClr val="bg1"/>
                </a:solidFill>
              </a:rPr>
              <a:t>Focuses on building a sense of community and connection among ME grad students through social events and activities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Socials/watch parties, hikes, IM teams, Cookouts</a:t>
            </a:r>
          </a:p>
        </p:txBody>
      </p:sp>
    </p:spTree>
    <p:extLst>
      <p:ext uri="{BB962C8B-B14F-4D97-AF65-F5344CB8AC3E}">
        <p14:creationId xmlns:p14="http://schemas.microsoft.com/office/powerpoint/2010/main" val="400016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D573AEA-28EB-7EAD-7CE0-8B34B5B0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5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OMEGA Board - How to join?</a:t>
            </a:r>
            <a:endParaRPr lang="en-US" sz="5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B8BA5B-FA47-6C71-DF37-9DA81428A1BD}"/>
              </a:ext>
            </a:extLst>
          </p:cNvPr>
          <p:cNvSpPr txBox="1"/>
          <p:nvPr/>
        </p:nvSpPr>
        <p:spPr>
          <a:xfrm>
            <a:off x="609600" y="1016000"/>
            <a:ext cx="1158240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Follow us on Instagram, LinkedIn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Attend events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We are actively looking to expand the team!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85482-0610-4AF8-2A1C-4C663D3D7FBA}"/>
              </a:ext>
            </a:extLst>
          </p:cNvPr>
          <p:cNvSpPr txBox="1"/>
          <p:nvPr/>
        </p:nvSpPr>
        <p:spPr>
          <a:xfrm>
            <a:off x="5993803" y="996564"/>
            <a:ext cx="655320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Officer elections – end of spring term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Contact me (srikan10)!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96CD96-7BF3-BED2-EDAF-B5681D67F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07063"/>
            <a:ext cx="12192000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5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Our Socials</a:t>
            </a:r>
            <a:endParaRPr lang="en-US" sz="5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163916-2679-D3C1-1BFB-E306F2E1F740}"/>
              </a:ext>
            </a:extLst>
          </p:cNvPr>
          <p:cNvSpPr txBox="1"/>
          <p:nvPr/>
        </p:nvSpPr>
        <p:spPr>
          <a:xfrm>
            <a:off x="609600" y="3978583"/>
            <a:ext cx="1158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+mj-lt"/>
              </a:rPr>
              <a:t>Website: purdueomega.com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+mj-lt"/>
              </a:rPr>
              <a:t>Email: puomega@purdue.edu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+mj-lt"/>
              </a:rPr>
              <a:t>Insta: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puomega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r>
              <a:rPr lang="it-IT" sz="2800" dirty="0">
                <a:solidFill>
                  <a:schemeClr val="bg1"/>
                </a:solidFill>
                <a:latin typeface="+mj-lt"/>
              </a:rPr>
              <a:t>Discord: https://discord.gg/gyyGmftsx8</a:t>
            </a:r>
          </a:p>
          <a:p>
            <a:pPr algn="l"/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2F3E0F-1F14-4FF1-B813-2E3209209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529"/>
          <a:stretch/>
        </p:blipFill>
        <p:spPr>
          <a:xfrm>
            <a:off x="7502466" y="3007063"/>
            <a:ext cx="2856995" cy="285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B570F-0845-9A40-C30B-983F66245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76546"/>
            <a:ext cx="8247529" cy="1655762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Thank you!</a:t>
            </a:r>
          </a:p>
        </p:txBody>
      </p:sp>
      <p:pic>
        <p:nvPicPr>
          <p:cNvPr id="5" name="Picture 4" descr="A blue circle with white text and a white symbol&#10;&#10;Description automatically generated">
            <a:extLst>
              <a:ext uri="{FF2B5EF4-FFF2-40B4-BE49-F238E27FC236}">
                <a16:creationId xmlns:a16="http://schemas.microsoft.com/office/drawing/2014/main" id="{DFBFF2A0-CE8B-9B95-7078-0F8E281FA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66" y="208842"/>
            <a:ext cx="2704971" cy="2647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0EE260-E0F0-49D2-A0CF-3F6D60476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29"/>
          <a:stretch/>
        </p:blipFill>
        <p:spPr>
          <a:xfrm>
            <a:off x="7502466" y="3007063"/>
            <a:ext cx="2856995" cy="2854373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EE56A8CF-6CEA-4561-8D8F-BF261B0A8E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5A08D7-71EF-4059-A133-8C4952B3E3AA}"/>
              </a:ext>
            </a:extLst>
          </p:cNvPr>
          <p:cNvSpPr txBox="1"/>
          <p:nvPr/>
        </p:nvSpPr>
        <p:spPr>
          <a:xfrm>
            <a:off x="609600" y="3978583"/>
            <a:ext cx="1158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+mj-lt"/>
              </a:rPr>
              <a:t>Website: purdueomega.com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+mj-lt"/>
              </a:rPr>
              <a:t>Email: puomega@purdue.edu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+mj-lt"/>
              </a:rPr>
              <a:t>Insta: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puomega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r>
              <a:rPr lang="it-IT" sz="2800" dirty="0">
                <a:solidFill>
                  <a:schemeClr val="bg1"/>
                </a:solidFill>
                <a:latin typeface="+mj-lt"/>
              </a:rPr>
              <a:t>Discord: https://discord.gg/gyyGmftsx8</a:t>
            </a:r>
          </a:p>
          <a:p>
            <a:pPr algn="l"/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7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443</Words>
  <Application>Microsoft Office PowerPoint</Application>
  <PresentationFormat>Widescreen</PresentationFormat>
  <Paragraphs>77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OMEGA @  ME Grad Orientation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Hunter, Jacob Grant</dc:creator>
  <cp:lastModifiedBy>Xiaomin Qian</cp:lastModifiedBy>
  <cp:revision>31</cp:revision>
  <dcterms:created xsi:type="dcterms:W3CDTF">2023-08-15T04:44:59Z</dcterms:created>
  <dcterms:modified xsi:type="dcterms:W3CDTF">2025-08-20T13:15:58Z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2023-08-15T05:22:49Z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03cdd36d-6c82-49e5-b8d4-53c28090b4ac</vt:lpwstr>
  </property>
  <property fmtid="{D5CDD505-2E9C-101B-9397-08002B2CF9AE}" pid="8" name="MSIP_Label_4044bd30-2ed7-4c9d-9d12-46200872a97b_ContentBits">
    <vt:lpwstr>0</vt:lpwstr>
  </property>
</Properties>
</file>