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sldIdLst>
    <p:sldId id="257" r:id="rId2"/>
    <p:sldId id="260" r:id="rId3"/>
    <p:sldId id="287" r:id="rId4"/>
    <p:sldId id="284" r:id="rId5"/>
    <p:sldId id="286" r:id="rId6"/>
    <p:sldId id="267" r:id="rId7"/>
    <p:sldId id="279" r:id="rId8"/>
    <p:sldId id="280" r:id="rId9"/>
    <p:sldId id="281" r:id="rId10"/>
    <p:sldId id="283" r:id="rId11"/>
    <p:sldId id="282" r:id="rId12"/>
    <p:sldId id="269" r:id="rId13"/>
    <p:sldId id="273" r:id="rId14"/>
    <p:sldId id="275" r:id="rId15"/>
    <p:sldId id="276" r:id="rId16"/>
  </p:sldIdLst>
  <p:sldSz cx="9144000" cy="6858000" type="screen4x3"/>
  <p:notesSz cx="6858000" cy="9144000"/>
  <p:embeddedFontLst>
    <p:embeddedFont>
      <p:font typeface="Acumin Pro" panose="020B0604020202020204" charset="0"/>
      <p:regular r:id="rId17"/>
      <p:bold r:id="rId18"/>
      <p:italic r:id="rId19"/>
      <p:boldItalic r:id="rId20"/>
    </p:embeddedFont>
    <p:embeddedFont>
      <p:font typeface="Acumin Pro ExtraCondensed" panose="020B0604020202020204" charset="0"/>
      <p:regular r:id="rId21"/>
      <p:bold r:id="rId22"/>
      <p:italic r:id="rId23"/>
      <p:boldItalic r:id="rId24"/>
    </p:embeddedFont>
    <p:embeddedFont>
      <p:font typeface="Acumin Pro ExtraCondensed Smbd" panose="020B0604020202020204" charset="0"/>
      <p:regular r:id="rId25"/>
      <p:bold r:id="rId26"/>
      <p:italic r:id="rId27"/>
      <p:boldItalic r:id="rId28"/>
    </p:embeddedFont>
    <p:embeddedFont>
      <p:font typeface="Acumin Pro Medium" panose="020B0604020202020204" charset="0"/>
      <p:regular r:id="rId29"/>
      <p:italic r:id="rId30"/>
    </p:embeddedFont>
    <p:embeddedFont>
      <p:font typeface="Acumin Pro Semibold" panose="020B0604020202020204" charset="0"/>
      <p:regular r:id="rId31"/>
      <p:bold r:id="rId32"/>
      <p:italic r:id="rId33"/>
      <p:boldItalic r:id="rId34"/>
    </p:embeddedFont>
    <p:embeddedFont>
      <p:font typeface="Acumin Pro SemiCondensed" panose="020B0604020202020204" charset="0"/>
      <p:regular r:id="rId35"/>
      <p:bold r:id="rId36"/>
      <p:italic r:id="rId37"/>
      <p:boldItalic r:id="rId38"/>
    </p:embeddedFont>
    <p:embeddedFont>
      <p:font typeface="United Sans Cd Md" charset="0"/>
      <p:regular r:id="rId39"/>
    </p:embeddedFont>
    <p:embeddedFont>
      <p:font typeface="United Sans Reg Medium" panose="020B0604020202020204" charset="0"/>
      <p:regular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15" autoAdjust="0"/>
    <p:restoredTop sz="94674"/>
  </p:normalViewPr>
  <p:slideViewPr>
    <p:cSldViewPr snapToGrid="0" snapToObjects="1">
      <p:cViewPr varScale="1">
        <p:scale>
          <a:sx n="117" d="100"/>
          <a:sy n="117" d="100"/>
        </p:scale>
        <p:origin x="216" y="102"/>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110838" y="1877220"/>
            <a:ext cx="6128758" cy="1938992"/>
          </a:xfrm>
          <a:prstGeom prst="rect">
            <a:avLst/>
          </a:prstGeom>
          <a:noFill/>
        </p:spPr>
        <p:txBody>
          <a:bodyPr wrap="square" lIns="0" tIns="0" rIns="0" bIns="0" rtlCol="0">
            <a:spAutoFit/>
          </a:bodyPr>
          <a:lstStyle/>
          <a:p>
            <a:r>
              <a:rPr lang="en-US"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a:t>
            </a:r>
            <a:br>
              <a:rPr lang="en-US" dirty="0">
                <a:solidFill>
                  <a:schemeClr val="bg1"/>
                </a:solidFill>
                <a:effectLst/>
                <a:latin typeface="Acumin Pro" panose="020B0504020202020204" pitchFamily="34" charset="77"/>
              </a:rPr>
            </a:br>
            <a:r>
              <a:rPr lang="en-US" dirty="0">
                <a:solidFill>
                  <a:schemeClr val="bg1"/>
                </a:solidFill>
                <a:effectLst/>
                <a:latin typeface="Acumin Pro" panose="020B0504020202020204" pitchFamily="34" charset="77"/>
              </a:rPr>
              <a:t>to the PowerPoint template could impact accessibility by those with disabilities. Follow the instructions provided by Microsoft Office to ensure that your PowerPoint presentations are accessible to all users:</a:t>
            </a:r>
            <a:endParaRPr lang="en-US"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110837" y="4133385"/>
            <a:ext cx="5765747" cy="754822"/>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3" name="Picture 2">
            <a:extLst>
              <a:ext uri="{FF2B5EF4-FFF2-40B4-BE49-F238E27FC236}">
                <a16:creationId xmlns:a16="http://schemas.microsoft.com/office/drawing/2014/main" id="{7C8BC758-D59E-8E44-B1BB-3467BE203B05}"/>
              </a:ext>
            </a:extLst>
          </p:cNvPr>
          <p:cNvPicPr>
            <a:picLocks noChangeAspect="1"/>
          </p:cNvPicPr>
          <p:nvPr userDrawn="1"/>
        </p:nvPicPr>
        <p:blipFill>
          <a:blip r:embed="rId2"/>
          <a:stretch>
            <a:fillRect/>
          </a:stretch>
        </p:blipFill>
        <p:spPr>
          <a:xfrm>
            <a:off x="430187" y="6046656"/>
            <a:ext cx="3560601" cy="377004"/>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6" y="6202177"/>
            <a:ext cx="856701" cy="323968"/>
          </a:xfrm>
        </p:spPr>
        <p:txBody>
          <a:bodyPr/>
          <a:lstStyle>
            <a:lvl1pPr>
              <a:defRPr>
                <a:solidFill>
                  <a:schemeClr val="accent4">
                    <a:alpha val="70000"/>
                  </a:schemeClr>
                </a:solidFill>
              </a:defRPr>
            </a:lvl1pPr>
          </a:lstStyle>
          <a:p>
            <a:fld id="{049DC8E1-D369-0F48-9062-BB068AFD07CE}" type="datetime1">
              <a:rPr lang="en-US" smtClean="0"/>
              <a:pPr/>
              <a:t>8/21/2025</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16116" y="1626244"/>
            <a:ext cx="5933959"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121760" y="3990084"/>
            <a:ext cx="5322202"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25" name="Black Triangle">
            <a:extLst>
              <a:ext uri="{FF2B5EF4-FFF2-40B4-BE49-F238E27FC236}">
                <a16:creationId xmlns:a16="http://schemas.microsoft.com/office/drawing/2014/main" id="{B39FD579-3334-AA49-8C7F-768033BE0C6B}"/>
              </a:ext>
            </a:extLst>
          </p:cNvPr>
          <p:cNvPicPr>
            <a:picLocks noChangeAspect="1"/>
          </p:cNvPicPr>
          <p:nvPr/>
        </p:nvPicPr>
        <p:blipFill>
          <a:blip r:embed="rId2"/>
          <a:stretch>
            <a:fillRect/>
          </a:stretch>
        </p:blipFill>
        <p:spPr>
          <a:xfrm>
            <a:off x="7366000" y="0"/>
            <a:ext cx="17780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8/21/2025</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8410660"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22" name="Picture 21">
            <a:extLst>
              <a:ext uri="{FF2B5EF4-FFF2-40B4-BE49-F238E27FC236}">
                <a16:creationId xmlns:a16="http://schemas.microsoft.com/office/drawing/2014/main" id="{841A4344-9636-3240-BE56-2905931448BB}"/>
              </a:ext>
            </a:extLst>
          </p:cNvPr>
          <p:cNvPicPr>
            <a:picLocks noChangeAspect="1"/>
          </p:cNvPicPr>
          <p:nvPr userDrawn="1"/>
        </p:nvPicPr>
        <p:blipFill>
          <a:blip r:embed="rId3"/>
          <a:stretch>
            <a:fillRect/>
          </a:stretch>
        </p:blipFill>
        <p:spPr>
          <a:xfrm>
            <a:off x="430187" y="6046656"/>
            <a:ext cx="3560601" cy="377004"/>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8" pos="6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5257" y="0"/>
            <a:ext cx="8636000" cy="914400"/>
          </a:xfrm>
          <a:prstGeom prst="rect">
            <a:avLst/>
          </a:prstGeom>
        </p:spPr>
      </p:pic>
      <p:sp>
        <p:nvSpPr>
          <p:cNvPr id="2" name="Title"/>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213" y="1345166"/>
            <a:ext cx="5491495"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821465" y="1962540"/>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8/21/2025</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20" name="Picture 19">
            <a:extLst>
              <a:ext uri="{FF2B5EF4-FFF2-40B4-BE49-F238E27FC236}">
                <a16:creationId xmlns:a16="http://schemas.microsoft.com/office/drawing/2014/main" id="{FEC7FD0C-6FE9-F549-9789-857EA3F3191C}"/>
              </a:ext>
            </a:extLst>
          </p:cNvPr>
          <p:cNvPicPr>
            <a:picLocks noChangeAspect="1"/>
          </p:cNvPicPr>
          <p:nvPr userDrawn="1"/>
        </p:nvPicPr>
        <p:blipFill>
          <a:blip r:embed="rId3"/>
          <a:stretch>
            <a:fillRect/>
          </a:stretch>
        </p:blipFill>
        <p:spPr>
          <a:xfrm>
            <a:off x="430187" y="6046656"/>
            <a:ext cx="3560601" cy="377004"/>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32">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5257" y="0"/>
            <a:ext cx="8636000"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679" y="1345166"/>
            <a:ext cx="5466371"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7537270" y="6202177"/>
            <a:ext cx="843637"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8/21/2025</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28" name="Picture 27">
            <a:extLst>
              <a:ext uri="{FF2B5EF4-FFF2-40B4-BE49-F238E27FC236}">
                <a16:creationId xmlns:a16="http://schemas.microsoft.com/office/drawing/2014/main" id="{06CDF66D-338D-1041-A82A-FAECF8B38EC3}"/>
              </a:ext>
            </a:extLst>
          </p:cNvPr>
          <p:cNvPicPr>
            <a:picLocks noChangeAspect="1"/>
          </p:cNvPicPr>
          <p:nvPr userDrawn="1"/>
        </p:nvPicPr>
        <p:blipFill>
          <a:blip r:embed="rId3"/>
          <a:stretch>
            <a:fillRect/>
          </a:stretch>
        </p:blipFill>
        <p:spPr>
          <a:xfrm>
            <a:off x="430187" y="6046656"/>
            <a:ext cx="3560601" cy="377004"/>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381000" y="304800"/>
            <a:ext cx="2879168" cy="1253420"/>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7" y="6202177"/>
            <a:ext cx="856700" cy="323968"/>
          </a:xfrm>
        </p:spPr>
        <p:txBody>
          <a:bodyPr/>
          <a:lstStyle>
            <a:lvl1pPr>
              <a:defRPr>
                <a:solidFill>
                  <a:schemeClr val="accent4">
                    <a:alpha val="70000"/>
                  </a:schemeClr>
                </a:solidFill>
              </a:defRPr>
            </a:lvl1pPr>
          </a:lstStyle>
          <a:p>
            <a:fld id="{049DC8E1-D369-0F48-9062-BB068AFD07CE}" type="datetime1">
              <a:rPr lang="en-US" smtClean="0"/>
              <a:pPr/>
              <a:t>8/21/2025</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24" name="Picture 23">
            <a:extLst>
              <a:ext uri="{FF2B5EF4-FFF2-40B4-BE49-F238E27FC236}">
                <a16:creationId xmlns:a16="http://schemas.microsoft.com/office/drawing/2014/main" id="{AD1B7735-DBE9-4B49-A2F7-5DC8ED0C8B85}"/>
              </a:ext>
            </a:extLst>
          </p:cNvPr>
          <p:cNvPicPr>
            <a:picLocks noChangeAspect="1"/>
          </p:cNvPicPr>
          <p:nvPr userDrawn="1"/>
        </p:nvPicPr>
        <p:blipFill>
          <a:blip r:embed="rId3"/>
          <a:stretch>
            <a:fillRect/>
          </a:stretch>
        </p:blipFill>
        <p:spPr>
          <a:xfrm>
            <a:off x="430187" y="6046656"/>
            <a:ext cx="3560601" cy="377004"/>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2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7366000" y="0"/>
            <a:ext cx="1778000"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7615646" y="6202177"/>
            <a:ext cx="765261" cy="323968"/>
          </a:xfrm>
        </p:spPr>
        <p:txBody>
          <a:bodyPr/>
          <a:lstStyle>
            <a:lvl1pPr>
              <a:defRPr>
                <a:solidFill>
                  <a:schemeClr val="accent4">
                    <a:alpha val="70000"/>
                  </a:schemeClr>
                </a:solidFill>
              </a:defRPr>
            </a:lvl1pPr>
          </a:lstStyle>
          <a:p>
            <a:fld id="{049DC8E1-D369-0F48-9062-BB068AFD07CE}" type="datetime1">
              <a:rPr lang="en-US" smtClean="0"/>
              <a:pPr/>
              <a:t>8/21/2025</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30" name="Picture 29">
            <a:extLst>
              <a:ext uri="{FF2B5EF4-FFF2-40B4-BE49-F238E27FC236}">
                <a16:creationId xmlns:a16="http://schemas.microsoft.com/office/drawing/2014/main" id="{07FF972F-4130-074A-B1C3-73BFFC6CC695}"/>
              </a:ext>
            </a:extLst>
          </p:cNvPr>
          <p:cNvPicPr>
            <a:picLocks noChangeAspect="1"/>
          </p:cNvPicPr>
          <p:nvPr userDrawn="1"/>
        </p:nvPicPr>
        <p:blipFill>
          <a:blip r:embed="rId3"/>
          <a:stretch>
            <a:fillRect/>
          </a:stretch>
        </p:blipFill>
        <p:spPr>
          <a:xfrm>
            <a:off x="430187" y="6046656"/>
            <a:ext cx="3560601" cy="377004"/>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089144" y="1557666"/>
            <a:ext cx="5500897"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107311" y="2578489"/>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21" name="Black Triangle">
            <a:extLst>
              <a:ext uri="{FF2B5EF4-FFF2-40B4-BE49-F238E27FC236}">
                <a16:creationId xmlns:a16="http://schemas.microsoft.com/office/drawing/2014/main" id="{237F821D-D4B4-C442-814B-E1605BD7539E}"/>
              </a:ext>
            </a:extLst>
          </p:cNvPr>
          <p:cNvPicPr>
            <a:picLocks noChangeAspect="1"/>
          </p:cNvPicPr>
          <p:nvPr/>
        </p:nvPicPr>
        <p:blipFill>
          <a:blip r:embed="rId2"/>
          <a:stretch>
            <a:fillRect/>
          </a:stretch>
        </p:blipFill>
        <p:spPr>
          <a:xfrm>
            <a:off x="7366000" y="0"/>
            <a:ext cx="17780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7563394" y="6202177"/>
            <a:ext cx="817513" cy="323968"/>
          </a:xfrm>
        </p:spPr>
        <p:txBody>
          <a:bodyPr/>
          <a:lstStyle>
            <a:lvl1pPr>
              <a:defRPr>
                <a:solidFill>
                  <a:schemeClr val="accent4">
                    <a:alpha val="70000"/>
                  </a:schemeClr>
                </a:solidFill>
              </a:defRPr>
            </a:lvl1pPr>
          </a:lstStyle>
          <a:p>
            <a:fld id="{049DC8E1-D369-0F48-9062-BB068AFD07CE}" type="datetime1">
              <a:rPr lang="en-US" smtClean="0"/>
              <a:pPr/>
              <a:t>8/21/2025</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24" name="Picture 23">
            <a:extLst>
              <a:ext uri="{FF2B5EF4-FFF2-40B4-BE49-F238E27FC236}">
                <a16:creationId xmlns:a16="http://schemas.microsoft.com/office/drawing/2014/main" id="{7A3B79D6-A9F6-0445-970F-F4D8E92445C9}"/>
              </a:ext>
            </a:extLst>
          </p:cNvPr>
          <p:cNvPicPr>
            <a:picLocks noChangeAspect="1"/>
          </p:cNvPicPr>
          <p:nvPr userDrawn="1"/>
        </p:nvPicPr>
        <p:blipFill>
          <a:blip r:embed="rId3"/>
          <a:stretch>
            <a:fillRect/>
          </a:stretch>
        </p:blipFill>
        <p:spPr>
          <a:xfrm>
            <a:off x="430191" y="6046656"/>
            <a:ext cx="3560593" cy="377004"/>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15646" y="6202177"/>
            <a:ext cx="765261"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8/21/2025</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47433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8400500"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purduemegrad.blog/" TargetMode="External"/><Relationship Id="rId2" Type="http://schemas.openxmlformats.org/officeDocument/2006/relationships/hyperlink" Target="https://engineering.purdue.edu/ME/Graduate/OnCampus/PlanOfStudy" TargetMode="External"/><Relationship Id="rId1" Type="http://schemas.openxmlformats.org/officeDocument/2006/relationships/slideLayout" Target="../slideLayouts/slideLayout3.xml"/><Relationship Id="rId4" Type="http://schemas.openxmlformats.org/officeDocument/2006/relationships/hyperlink" Target="https://engineering.purdue.edu/ME/Graduate/OnCampus/PlanOfStudy/AdvisoryCommitte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gineering.purdue.edu/ME/Graduate/OnCampus/Exams" TargetMode="External"/><Relationship Id="rId2" Type="http://schemas.openxmlformats.org/officeDocument/2006/relationships/hyperlink" Target="https://engineering.purdue.edu/ME/Graduate/Prospective/DegreesOffered#DirectPhD"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purduegradstudents.com/" TargetMode="External"/><Relationship Id="rId7" Type="http://schemas.openxmlformats.org/officeDocument/2006/relationships/hyperlink" Target="https://purduemegrad.blog/" TargetMode="External"/><Relationship Id="rId2" Type="http://schemas.openxmlformats.org/officeDocument/2006/relationships/hyperlink" Target="https://engineering.purdue.edu/Engr/Academics/Graduate/ProfessionalDevelopment/conference-travel-grants" TargetMode="External"/><Relationship Id="rId1" Type="http://schemas.openxmlformats.org/officeDocument/2006/relationships/slideLayout" Target="../slideLayouts/slideLayout4.xml"/><Relationship Id="rId6" Type="http://schemas.openxmlformats.org/officeDocument/2006/relationships/hyperlink" Target="https://engineering.purdue.edu/ME/Graduate/OnCampus/Funding/Awards" TargetMode="External"/><Relationship Id="rId5" Type="http://schemas.openxmlformats.org/officeDocument/2006/relationships/hyperlink" Target="https://www.purdue.edu/academics/ogsps/fellowship/funding-resources-for-students/fellowships/" TargetMode="External"/><Relationship Id="rId4" Type="http://schemas.openxmlformats.org/officeDocument/2006/relationships/hyperlink" Target="https://engineering.purdue.edu/Engr/Academics/Graduate/fellowship-lis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ngineering.purdue.edu/ME/Graduate/OnCampus/AcademicRequirements" TargetMode="External"/><Relationship Id="rId2" Type="http://schemas.openxmlformats.org/officeDocument/2006/relationships/hyperlink" Target="https://www.purdue.edu/academics/ogsps/research/rcr/index.php" TargetMode="External"/><Relationship Id="rId1" Type="http://schemas.openxmlformats.org/officeDocument/2006/relationships/slideLayout" Target="../slideLayouts/slideLayout4.xml"/><Relationship Id="rId6" Type="http://schemas.openxmlformats.org/officeDocument/2006/relationships/hyperlink" Target="https://purduemegrad.blog/" TargetMode="External"/><Relationship Id="rId5" Type="http://schemas.openxmlformats.org/officeDocument/2006/relationships/hyperlink" Target="https://engineering.purdue.edu/ME/AboutUs/Safety" TargetMode="External"/><Relationship Id="rId4" Type="http://schemas.openxmlformats.org/officeDocument/2006/relationships/hyperlink" Target="https://engineering.purdue.edu/ME/Graduate/OnCampus/TimeLimit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purdue.edu/academics/ogsps/professional-development/" TargetMode="External"/><Relationship Id="rId3" Type="http://schemas.openxmlformats.org/officeDocument/2006/relationships/hyperlink" Target="mailto:mebo@groups.purdue.edu" TargetMode="External"/><Relationship Id="rId7" Type="http://schemas.openxmlformats.org/officeDocument/2006/relationships/hyperlink" Target="https://www.purdue.edu/academics/ogsps/fellowship/funding-resources-for-students/fellowships/" TargetMode="External"/><Relationship Id="rId12" Type="http://schemas.openxmlformats.org/officeDocument/2006/relationships/hyperlink" Target="https://www.purdue.edu/odos/sls/index.html" TargetMode="External"/><Relationship Id="rId2" Type="http://schemas.openxmlformats.org/officeDocument/2006/relationships/hyperlink" Target="https://engineering.purdue.edu/ME/Graduate" TargetMode="External"/><Relationship Id="rId1" Type="http://schemas.openxmlformats.org/officeDocument/2006/relationships/slideLayout" Target="../slideLayouts/slideLayout4.xml"/><Relationship Id="rId6" Type="http://schemas.openxmlformats.org/officeDocument/2006/relationships/hyperlink" Target="https://www.purdue.edu/studentemployment/site/" TargetMode="External"/><Relationship Id="rId11" Type="http://schemas.openxmlformats.org/officeDocument/2006/relationships/hyperlink" Target="https://www.cco.purdue.edu/" TargetMode="External"/><Relationship Id="rId5" Type="http://schemas.openxmlformats.org/officeDocument/2006/relationships/hyperlink" Target="https://www.purdue.edu/push/" TargetMode="External"/><Relationship Id="rId10" Type="http://schemas.openxmlformats.org/officeDocument/2006/relationships/hyperlink" Target="https://www.opp.purdue.edu/" TargetMode="External"/><Relationship Id="rId4" Type="http://schemas.openxmlformats.org/officeDocument/2006/relationships/hyperlink" Target="mailto:engremployment@purdue.edu" TargetMode="External"/><Relationship Id="rId9" Type="http://schemas.openxmlformats.org/officeDocument/2006/relationships/hyperlink" Target="https://owl.purdue.edu/"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purdue.edu/caps/" TargetMode="External"/><Relationship Id="rId3" Type="http://schemas.openxmlformats.org/officeDocument/2006/relationships/hyperlink" Target="https://www.purdue.edu/mep/" TargetMode="External"/><Relationship Id="rId7" Type="http://schemas.openxmlformats.org/officeDocument/2006/relationships/hyperlink" Target="https://www.purdue.edu/vpsl/leadership/About/ACE_Campus_Pantry.html" TargetMode="External"/><Relationship Id="rId2" Type="http://schemas.openxmlformats.org/officeDocument/2006/relationships/hyperlink" Target="https://www.purdue.edu/wiep/" TargetMode="External"/><Relationship Id="rId1" Type="http://schemas.openxmlformats.org/officeDocument/2006/relationships/slideLayout" Target="../slideLayouts/slideLayout4.xml"/><Relationship Id="rId6" Type="http://schemas.openxmlformats.org/officeDocument/2006/relationships/hyperlink" Target="https://www.purdue.edu/drc/" TargetMode="External"/><Relationship Id="rId11" Type="http://schemas.openxmlformats.org/officeDocument/2006/relationships/hyperlink" Target="https://www.purdue.edu/parking/news/south-campus-parking-shuttle.html" TargetMode="External"/><Relationship Id="rId5" Type="http://schemas.openxmlformats.org/officeDocument/2006/relationships/hyperlink" Target="https://www.purdue.edu/veterans/" TargetMode="External"/><Relationship Id="rId10" Type="http://schemas.openxmlformats.org/officeDocument/2006/relationships/hyperlink" Target="https://www.purdue.edu/auxiliary-services/indianapolis/index.php" TargetMode="External"/><Relationship Id="rId4" Type="http://schemas.openxmlformats.org/officeDocument/2006/relationships/hyperlink" Target="https://www.purdue.edu/odos/resources/centers-programs.html" TargetMode="External"/><Relationship Id="rId9" Type="http://schemas.openxmlformats.org/officeDocument/2006/relationships/hyperlink" Target="https://taskhuman.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hyperlink" Target="mailto:sltague@purdue.edu" TargetMode="External"/><Relationship Id="rId3" Type="http://schemas.openxmlformats.org/officeDocument/2006/relationships/image" Target="../media/image6.png"/><Relationship Id="rId7" Type="http://schemas.openxmlformats.org/officeDocument/2006/relationships/hyperlink" Target="mailto:xiaomin@purdue.edu" TargetMode="Externa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hyperlink" Target="mailto:nkey@purdue.edu" TargetMode="External"/><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mailto:celwell@purdue.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engremployment@purdue.edu" TargetMode="External"/><Relationship Id="rId2" Type="http://schemas.openxmlformats.org/officeDocument/2006/relationships/hyperlink" Target="https://outlook.office365.com/book/Bookings-I9VerificationCenter@purdue.edu/?ismsaljsauthenabled=true" TargetMode="External"/><Relationship Id="rId1" Type="http://schemas.openxmlformats.org/officeDocument/2006/relationships/slideLayout" Target="../slideLayouts/slideLayout4.xml"/><Relationship Id="rId4" Type="http://schemas.openxmlformats.org/officeDocument/2006/relationships/hyperlink" Target="https://engineering.purdue.edu/Engr/AboutUs/Administration/BusinessOffice/employmen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engremployment@purdrue.edu" TargetMode="External"/><Relationship Id="rId7" Type="http://schemas.openxmlformats.org/officeDocument/2006/relationships/hyperlink" Target="https://engineering.purdue.edu/Engr/AboutUs/Administration/BusinessOffice" TargetMode="External"/><Relationship Id="rId2" Type="http://schemas.openxmlformats.org/officeDocument/2006/relationships/hyperlink" Target="mailto:mebo@groups.purdue.edu" TargetMode="External"/><Relationship Id="rId1" Type="http://schemas.openxmlformats.org/officeDocument/2006/relationships/slideLayout" Target="../slideLayouts/slideLayout4.xml"/><Relationship Id="rId6" Type="http://schemas.openxmlformats.org/officeDocument/2006/relationships/hyperlink" Target="mailto:hr@purdue.edu" TargetMode="External"/><Relationship Id="rId5" Type="http://schemas.openxmlformats.org/officeDocument/2006/relationships/hyperlink" Target="mailto:purduetravel@purdue.edu" TargetMode="External"/><Relationship Id="rId4" Type="http://schemas.openxmlformats.org/officeDocument/2006/relationships/hyperlink" Target="mailto:engrprocure@purdue.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engineering.purdue.edu/ME/Graduate/OnCampus/PlanOfStudy"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purdue.edu/registrar/calendars/" TargetMode="External"/><Relationship Id="rId2" Type="http://schemas.openxmlformats.org/officeDocument/2006/relationships/hyperlink" Target="https://www.purdue.edu/push/Immunization/"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engineering.purdue.edu/ME/Graduate/OnCampus/Registration" TargetMode="External"/><Relationship Id="rId2" Type="http://schemas.openxmlformats.org/officeDocument/2006/relationships/hyperlink" Target="https://www.purdue.edu/"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1079722" y="689097"/>
            <a:ext cx="6535924" cy="2968826"/>
          </a:xfrm>
        </p:spPr>
        <p:txBody>
          <a:bodyPr/>
          <a:lstStyle/>
          <a:p>
            <a:r>
              <a:rPr lang="en-US" dirty="0" err="1"/>
              <a:t>FAll</a:t>
            </a:r>
            <a:r>
              <a:rPr lang="en-US" dirty="0"/>
              <a:t> 2025 Mechanical Engineering NEW Graduate STUDENT orientation</a:t>
            </a:r>
            <a:br>
              <a:rPr lang="en-US" dirty="0"/>
            </a:br>
            <a:endParaRPr lang="en-US" dirty="0"/>
          </a:p>
        </p:txBody>
      </p:sp>
      <p:sp>
        <p:nvSpPr>
          <p:cNvPr id="3" name="Subtitle">
            <a:extLst>
              <a:ext uri="{FF2B5EF4-FFF2-40B4-BE49-F238E27FC236}">
                <a16:creationId xmlns:a16="http://schemas.microsoft.com/office/drawing/2014/main" id="{4021E30B-3F73-3D4B-B22E-DFCD13F0982C}"/>
              </a:ext>
            </a:extLst>
          </p:cNvPr>
          <p:cNvSpPr>
            <a:spLocks noGrp="1"/>
          </p:cNvSpPr>
          <p:nvPr>
            <p:ph type="subTitle" idx="1"/>
          </p:nvPr>
        </p:nvSpPr>
        <p:spPr>
          <a:xfrm>
            <a:off x="1116116" y="5062479"/>
            <a:ext cx="5322202" cy="805349"/>
          </a:xfrm>
        </p:spPr>
        <p:txBody>
          <a:bodyPr/>
          <a:lstStyle/>
          <a:p>
            <a:r>
              <a:rPr lang="en-US" dirty="0"/>
              <a:t>ME Grad Office</a:t>
            </a:r>
          </a:p>
          <a:p>
            <a:r>
              <a:rPr lang="en-US" dirty="0"/>
              <a:t>MEgradoffice@purdue.edu</a:t>
            </a:r>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a:xfrm>
            <a:off x="7550552" y="6202177"/>
            <a:ext cx="830355" cy="323968"/>
          </a:xfrm>
        </p:spPr>
        <p:txBody>
          <a:bodyPr/>
          <a:lstStyle/>
          <a:p>
            <a:fld id="{049DC8E1-D369-0F48-9062-BB068AFD07CE}" type="datetime1">
              <a:rPr lang="en-US" smtClean="0"/>
              <a:pPr/>
              <a:t>8/21/2025</a:t>
            </a:fld>
            <a:endParaRPr lang="en-US" dirty="0"/>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266474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Plan of Study</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846161" y="1251046"/>
            <a:ext cx="7567213" cy="4123032"/>
          </a:xfrm>
        </p:spPr>
        <p:txBody>
          <a:bodyPr>
            <a:normAutofit/>
          </a:bodyPr>
          <a:lstStyle/>
          <a:p>
            <a:pPr marL="0" lvl="0" indent="0">
              <a:buNone/>
            </a:pPr>
            <a:r>
              <a:rPr lang="en-US" b="1" dirty="0"/>
              <a:t>Timeline:</a:t>
            </a:r>
          </a:p>
          <a:p>
            <a:r>
              <a:rPr lang="en-US" dirty="0"/>
              <a:t>Plan of Study generator can be accessed in the 3</a:t>
            </a:r>
            <a:r>
              <a:rPr lang="en-US" baseline="30000" dirty="0"/>
              <a:t>rd</a:t>
            </a:r>
            <a:r>
              <a:rPr lang="en-US" dirty="0"/>
              <a:t> week of semester, must submit POS before the end of the 6</a:t>
            </a:r>
            <a:r>
              <a:rPr lang="en-US" baseline="30000" dirty="0"/>
              <a:t>th</a:t>
            </a:r>
            <a:r>
              <a:rPr lang="en-US" dirty="0"/>
              <a:t> week</a:t>
            </a:r>
          </a:p>
          <a:p>
            <a:r>
              <a:rPr lang="en-US" dirty="0"/>
              <a:t>See submission instructions at ME </a:t>
            </a:r>
            <a:r>
              <a:rPr lang="en-US" dirty="0">
                <a:hlinkClick r:id="rId2"/>
              </a:rPr>
              <a:t>Plan of Study </a:t>
            </a:r>
            <a:r>
              <a:rPr lang="en-US" dirty="0"/>
              <a:t>webpage </a:t>
            </a:r>
          </a:p>
          <a:p>
            <a:r>
              <a:rPr lang="en-US" dirty="0"/>
              <a:t>POS </a:t>
            </a:r>
            <a:r>
              <a:rPr lang="en-US" dirty="0">
                <a:hlinkClick r:id="rId3"/>
              </a:rPr>
              <a:t>virtual meeting </a:t>
            </a:r>
            <a:r>
              <a:rPr lang="en-US" dirty="0"/>
              <a:t>on Sept. 9 and 10</a:t>
            </a:r>
          </a:p>
          <a:p>
            <a:pPr marL="0" indent="0">
              <a:buNone/>
            </a:pPr>
            <a:endParaRPr lang="en-US" dirty="0"/>
          </a:p>
          <a:p>
            <a:pPr marL="0" lvl="0" indent="0">
              <a:buNone/>
            </a:pPr>
            <a:r>
              <a:rPr lang="en-US" b="1" dirty="0"/>
              <a:t>Advisory Committee:</a:t>
            </a:r>
          </a:p>
          <a:p>
            <a:pPr lvl="0"/>
            <a:r>
              <a:rPr lang="en-US" dirty="0"/>
              <a:t>MS non-thesis (PMP) – 1 chair</a:t>
            </a:r>
          </a:p>
          <a:p>
            <a:pPr lvl="0"/>
            <a:r>
              <a:rPr lang="en-US" dirty="0"/>
              <a:t>MS thesis – 3 total, at least</a:t>
            </a:r>
          </a:p>
          <a:p>
            <a:pPr lvl="0"/>
            <a:r>
              <a:rPr lang="en-US" dirty="0"/>
              <a:t>PhD/D-PhD – 4 total, at least</a:t>
            </a:r>
          </a:p>
          <a:p>
            <a:r>
              <a:rPr lang="en-US" dirty="0"/>
              <a:t>Check </a:t>
            </a:r>
            <a:r>
              <a:rPr lang="en-US" dirty="0">
                <a:hlinkClick r:id="rId4"/>
              </a:rPr>
              <a:t>Advisory</a:t>
            </a:r>
            <a:r>
              <a:rPr lang="en-US" dirty="0"/>
              <a:t> webpage</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8/21/2025</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3844191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Path to PhD </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855259" y="1251046"/>
            <a:ext cx="7567213" cy="4540154"/>
          </a:xfrm>
        </p:spPr>
        <p:txBody>
          <a:bodyPr>
            <a:normAutofit fontScale="85000" lnSpcReduction="10000"/>
          </a:bodyPr>
          <a:lstStyle/>
          <a:p>
            <a:pPr marL="0" lvl="0" indent="0">
              <a:buNone/>
            </a:pPr>
            <a:r>
              <a:rPr lang="en-US" b="1" dirty="0"/>
              <a:t>Internal PhD Application</a:t>
            </a:r>
          </a:p>
          <a:p>
            <a:r>
              <a:rPr lang="en-US" dirty="0"/>
              <a:t>Identify advisor</a:t>
            </a:r>
          </a:p>
          <a:p>
            <a:pPr lvl="0"/>
            <a:r>
              <a:rPr lang="en-US" dirty="0">
                <a:solidFill>
                  <a:srgbClr val="000000"/>
                </a:solidFill>
              </a:rPr>
              <a:t>Apply in your last MS semester</a:t>
            </a:r>
          </a:p>
          <a:p>
            <a:pPr marL="0" lvl="0" indent="0">
              <a:buNone/>
            </a:pPr>
            <a:endParaRPr lang="en-US" b="1" dirty="0"/>
          </a:p>
          <a:p>
            <a:pPr marL="0" lvl="0" indent="0">
              <a:buNone/>
            </a:pPr>
            <a:r>
              <a:rPr lang="en-US" b="1" dirty="0">
                <a:hlinkClick r:id="rId2"/>
              </a:rPr>
              <a:t>D-PhD Application</a:t>
            </a:r>
            <a:endParaRPr lang="en-US" b="1" dirty="0"/>
          </a:p>
          <a:p>
            <a:r>
              <a:rPr lang="en-US" dirty="0"/>
              <a:t>Identify advisor</a:t>
            </a:r>
          </a:p>
          <a:p>
            <a:r>
              <a:rPr lang="en-US" dirty="0"/>
              <a:t>Minimum GPA 3.4</a:t>
            </a:r>
          </a:p>
          <a:p>
            <a:pPr lvl="0"/>
            <a:r>
              <a:rPr lang="en-US" dirty="0">
                <a:solidFill>
                  <a:srgbClr val="000000"/>
                </a:solidFill>
              </a:rPr>
              <a:t>Apply after completed 12 </a:t>
            </a:r>
            <a:r>
              <a:rPr lang="en-US" dirty="0" err="1">
                <a:solidFill>
                  <a:srgbClr val="000000"/>
                </a:solidFill>
              </a:rPr>
              <a:t>crs</a:t>
            </a:r>
            <a:r>
              <a:rPr lang="en-US" dirty="0">
                <a:solidFill>
                  <a:srgbClr val="000000"/>
                </a:solidFill>
              </a:rPr>
              <a:t>. of POS coursework but before 2 years from admission term</a:t>
            </a:r>
            <a:endParaRPr lang="en-US" b="1" dirty="0"/>
          </a:p>
          <a:p>
            <a:pPr marL="0" lvl="0" indent="0">
              <a:buNone/>
            </a:pPr>
            <a:endParaRPr lang="en-US" b="1" dirty="0"/>
          </a:p>
          <a:p>
            <a:pPr marL="0" lvl="0" indent="0">
              <a:buNone/>
            </a:pPr>
            <a:endParaRPr lang="en-US" b="1" dirty="0"/>
          </a:p>
          <a:p>
            <a:pPr marL="0" lvl="0" indent="0">
              <a:buNone/>
            </a:pPr>
            <a:r>
              <a:rPr lang="en-US" b="1" dirty="0"/>
              <a:t>Milestones for PhD:</a:t>
            </a:r>
          </a:p>
          <a:p>
            <a:pPr marL="0" lvl="0" indent="0">
              <a:buNone/>
            </a:pPr>
            <a:endParaRPr lang="en-US" b="1" dirty="0"/>
          </a:p>
          <a:p>
            <a:pPr marL="0" lvl="0" indent="0">
              <a:buNone/>
            </a:pPr>
            <a:r>
              <a:rPr lang="en-US" b="1" dirty="0"/>
              <a:t>PhD Qualifying Exams (Area Exams):</a:t>
            </a:r>
          </a:p>
          <a:p>
            <a:pPr lvl="0"/>
            <a:r>
              <a:rPr lang="en-US" dirty="0">
                <a:hlinkClick r:id="rId3"/>
              </a:rPr>
              <a:t>Area Exam webpage </a:t>
            </a:r>
            <a:r>
              <a:rPr lang="en-US" dirty="0"/>
              <a:t>to access old problems</a:t>
            </a:r>
          </a:p>
          <a:p>
            <a:pPr lvl="0"/>
            <a:r>
              <a:rPr lang="en-US" dirty="0"/>
              <a:t>No later than 3rd semester, summer excluded</a:t>
            </a:r>
          </a:p>
          <a:p>
            <a:pPr lvl="0"/>
            <a:r>
              <a:rPr lang="en-US" dirty="0"/>
              <a:t>3 subjects: Math, Major, and Minor</a:t>
            </a:r>
          </a:p>
          <a:p>
            <a:pPr lvl="0"/>
            <a:r>
              <a:rPr lang="en-US" dirty="0"/>
              <a:t>May qualify for a course waiver instead of taking exam</a:t>
            </a:r>
          </a:p>
          <a:p>
            <a:pPr lvl="0"/>
            <a:endParaRPr lang="en-US" dirty="0"/>
          </a:p>
          <a:p>
            <a:pPr marL="0" lvl="0" indent="0">
              <a:buNone/>
            </a:pPr>
            <a:r>
              <a:rPr lang="en-US" b="1" dirty="0"/>
              <a:t>PhD Preliminary Exam</a:t>
            </a:r>
          </a:p>
          <a:p>
            <a:pPr lvl="0"/>
            <a:r>
              <a:rPr lang="en-US" dirty="0"/>
              <a:t>Within 1 year after passing all qualifying exams</a:t>
            </a:r>
          </a:p>
          <a:p>
            <a:pPr lvl="0"/>
            <a:r>
              <a:rPr lang="en-US" dirty="0"/>
              <a:t>Final Defense: register for at least 2 full semesters after prelim, summer included</a:t>
            </a:r>
          </a:p>
          <a:p>
            <a:pPr marL="0" lvl="0" indent="0">
              <a:buNone/>
            </a:pPr>
            <a:endParaRPr lang="en-US" dirty="0"/>
          </a:p>
          <a:p>
            <a:pPr marL="0" lvl="0" indent="0">
              <a:buNone/>
            </a:pPr>
            <a:endParaRPr lang="en-US"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8/21/2025</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3526392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8373F-FEA2-4C4C-8603-70FB26155DB0}"/>
              </a:ext>
            </a:extLst>
          </p:cNvPr>
          <p:cNvSpPr>
            <a:spLocks noGrp="1"/>
          </p:cNvSpPr>
          <p:nvPr>
            <p:ph type="ctrTitle"/>
          </p:nvPr>
        </p:nvSpPr>
        <p:spPr/>
        <p:txBody>
          <a:bodyPr/>
          <a:lstStyle/>
          <a:p>
            <a:r>
              <a:rPr lang="en-US" dirty="0"/>
              <a:t>Funding</a:t>
            </a:r>
          </a:p>
        </p:txBody>
      </p:sp>
      <p:sp>
        <p:nvSpPr>
          <p:cNvPr id="4" name="Text Placeholder 3">
            <a:extLst>
              <a:ext uri="{FF2B5EF4-FFF2-40B4-BE49-F238E27FC236}">
                <a16:creationId xmlns:a16="http://schemas.microsoft.com/office/drawing/2014/main" id="{A9D61C6C-4DEF-4E78-A28F-892A29F793D4}"/>
              </a:ext>
            </a:extLst>
          </p:cNvPr>
          <p:cNvSpPr>
            <a:spLocks noGrp="1"/>
          </p:cNvSpPr>
          <p:nvPr>
            <p:ph type="body" sz="quarter" idx="14"/>
          </p:nvPr>
        </p:nvSpPr>
        <p:spPr>
          <a:xfrm>
            <a:off x="1128501" y="1115028"/>
            <a:ext cx="6680552" cy="4768769"/>
          </a:xfrm>
        </p:spPr>
        <p:txBody>
          <a:bodyPr>
            <a:normAutofit/>
          </a:bodyPr>
          <a:lstStyle/>
          <a:p>
            <a:pPr marL="0" indent="0">
              <a:buNone/>
            </a:pPr>
            <a:r>
              <a:rPr lang="en-US" b="1" dirty="0"/>
              <a:t>Small Grants:</a:t>
            </a:r>
          </a:p>
          <a:p>
            <a:r>
              <a:rPr lang="en-US" dirty="0" err="1">
                <a:hlinkClick r:id="rId2"/>
              </a:rPr>
              <a:t>CoE</a:t>
            </a:r>
            <a:r>
              <a:rPr lang="en-US" dirty="0">
                <a:hlinkClick r:id="rId2"/>
              </a:rPr>
              <a:t> Conference Travel Grants </a:t>
            </a:r>
            <a:r>
              <a:rPr lang="en-US" dirty="0"/>
              <a:t>for PhD who passed/scheduled preliminary exam</a:t>
            </a:r>
          </a:p>
          <a:p>
            <a:r>
              <a:rPr lang="en-US" dirty="0">
                <a:hlinkClick r:id="rId3"/>
              </a:rPr>
              <a:t>Purdue Graduate Student Government Grants </a:t>
            </a:r>
            <a:r>
              <a:rPr lang="en-US" sz="1600" i="1" dirty="0"/>
              <a:t>(travel, professional development, symposium, childcare, equipment, etc.)</a:t>
            </a:r>
          </a:p>
          <a:p>
            <a:pPr marL="0" indent="0">
              <a:buNone/>
            </a:pPr>
            <a:endParaRPr lang="en-US" dirty="0"/>
          </a:p>
          <a:p>
            <a:pPr marL="0" indent="0">
              <a:buNone/>
            </a:pPr>
            <a:r>
              <a:rPr lang="en-US" b="1" dirty="0"/>
              <a:t>Fellowships:</a:t>
            </a:r>
          </a:p>
          <a:p>
            <a:r>
              <a:rPr lang="en-US" dirty="0" err="1">
                <a:hlinkClick r:id="rId4"/>
              </a:rPr>
              <a:t>CoE</a:t>
            </a:r>
            <a:r>
              <a:rPr lang="en-US" dirty="0">
                <a:hlinkClick r:id="rId4"/>
              </a:rPr>
              <a:t> list </a:t>
            </a:r>
            <a:endParaRPr lang="en-US" dirty="0"/>
          </a:p>
          <a:p>
            <a:r>
              <a:rPr lang="en-US" dirty="0">
                <a:hlinkClick r:id="rId5"/>
              </a:rPr>
              <a:t>Fellowship Office list </a:t>
            </a:r>
            <a:endParaRPr lang="en-US" dirty="0"/>
          </a:p>
          <a:p>
            <a:pPr marL="0" indent="0">
              <a:buNone/>
            </a:pPr>
            <a:r>
              <a:rPr lang="en-US" sz="1600" i="1" dirty="0"/>
              <a:t>(National Fellowships- NDSEG, NASA NSTGRO, NSF, SMART, etc. Private Foundations- Ford, Hertz, etc. Companies- Facebook, Google Fellowship, etc.)</a:t>
            </a:r>
          </a:p>
          <a:p>
            <a:pPr marL="0" indent="0">
              <a:buNone/>
            </a:pPr>
            <a:endParaRPr lang="en-US" dirty="0"/>
          </a:p>
          <a:p>
            <a:pPr marL="0" indent="0">
              <a:buNone/>
            </a:pPr>
            <a:r>
              <a:rPr lang="en-US" b="1" dirty="0"/>
              <a:t>ME </a:t>
            </a:r>
            <a:r>
              <a:rPr lang="en-US" b="1" dirty="0">
                <a:hlinkClick r:id="rId6"/>
              </a:rPr>
              <a:t>Scholarships &amp; Awards</a:t>
            </a:r>
            <a:endParaRPr lang="en-US" b="1" dirty="0"/>
          </a:p>
          <a:p>
            <a:r>
              <a:rPr lang="en-US" dirty="0"/>
              <a:t>Post on </a:t>
            </a:r>
            <a:r>
              <a:rPr lang="en-US" dirty="0">
                <a:hlinkClick r:id="rId7"/>
              </a:rPr>
              <a:t>ME </a:t>
            </a:r>
            <a:r>
              <a:rPr lang="en-US">
                <a:hlinkClick r:id="rId7"/>
              </a:rPr>
              <a:t>Grad Blog</a:t>
            </a:r>
            <a:r>
              <a:rPr lang="en-US"/>
              <a:t> in fall</a:t>
            </a:r>
            <a:endParaRPr lang="en-US" dirty="0"/>
          </a:p>
        </p:txBody>
      </p:sp>
      <p:sp>
        <p:nvSpPr>
          <p:cNvPr id="6" name="Date Placeholder 5">
            <a:extLst>
              <a:ext uri="{FF2B5EF4-FFF2-40B4-BE49-F238E27FC236}">
                <a16:creationId xmlns:a16="http://schemas.microsoft.com/office/drawing/2014/main" id="{8D4A0054-9B07-4066-80F9-57FDDA1C6D02}"/>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8/21/2025</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7" name="Slide Number Placeholder 6">
            <a:extLst>
              <a:ext uri="{FF2B5EF4-FFF2-40B4-BE49-F238E27FC236}">
                <a16:creationId xmlns:a16="http://schemas.microsoft.com/office/drawing/2014/main" id="{61C496B7-631A-400E-A0A3-CD070ABE58AD}"/>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3447422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42B53-290F-4F60-8661-D6FFF3C4F411}"/>
              </a:ext>
            </a:extLst>
          </p:cNvPr>
          <p:cNvSpPr>
            <a:spLocks noGrp="1"/>
          </p:cNvSpPr>
          <p:nvPr>
            <p:ph type="ctrTitle"/>
          </p:nvPr>
        </p:nvSpPr>
        <p:spPr/>
        <p:txBody>
          <a:bodyPr/>
          <a:lstStyle/>
          <a:p>
            <a:r>
              <a:rPr lang="en-US" dirty="0"/>
              <a:t>Reminders</a:t>
            </a:r>
          </a:p>
        </p:txBody>
      </p:sp>
      <p:sp>
        <p:nvSpPr>
          <p:cNvPr id="4" name="Text Placeholder 3">
            <a:extLst>
              <a:ext uri="{FF2B5EF4-FFF2-40B4-BE49-F238E27FC236}">
                <a16:creationId xmlns:a16="http://schemas.microsoft.com/office/drawing/2014/main" id="{D6DE5627-4B27-43F2-A350-8E1DB6E9D548}"/>
              </a:ext>
            </a:extLst>
          </p:cNvPr>
          <p:cNvSpPr>
            <a:spLocks noGrp="1"/>
          </p:cNvSpPr>
          <p:nvPr>
            <p:ph type="body" sz="quarter" idx="14"/>
          </p:nvPr>
        </p:nvSpPr>
        <p:spPr>
          <a:xfrm>
            <a:off x="632461" y="1013460"/>
            <a:ext cx="7652406" cy="5059721"/>
          </a:xfrm>
        </p:spPr>
        <p:txBody>
          <a:bodyPr>
            <a:normAutofit fontScale="92500" lnSpcReduction="10000"/>
          </a:bodyPr>
          <a:lstStyle/>
          <a:p>
            <a:r>
              <a:rPr lang="en-US" dirty="0"/>
              <a:t>Conditions for continued enrollment: check admission letter, you may have to submit final official transcripts showing degree was awarded.</a:t>
            </a:r>
          </a:p>
          <a:p>
            <a:pPr marL="0" indent="0">
              <a:buNone/>
            </a:pPr>
            <a:endParaRPr lang="en-US" dirty="0"/>
          </a:p>
          <a:p>
            <a:pPr lvl="0"/>
            <a:r>
              <a:rPr lang="en-US" dirty="0"/>
              <a:t>CITI (RCR online training) is required to be completed in 60 days. </a:t>
            </a:r>
            <a:r>
              <a:rPr lang="en-US" dirty="0">
                <a:solidFill>
                  <a:srgbClr val="000000"/>
                </a:solidFill>
              </a:rPr>
              <a:t>Residential students MUST complete 2-hr RCR workshop, register </a:t>
            </a:r>
            <a:r>
              <a:rPr lang="en-US" dirty="0">
                <a:solidFill>
                  <a:srgbClr val="000000"/>
                </a:solidFill>
                <a:hlinkClick r:id="rId2"/>
              </a:rPr>
              <a:t>here</a:t>
            </a:r>
            <a:r>
              <a:rPr lang="en-US" dirty="0">
                <a:solidFill>
                  <a:srgbClr val="000000"/>
                </a:solidFill>
              </a:rPr>
              <a:t>.</a:t>
            </a:r>
          </a:p>
          <a:p>
            <a:pPr lvl="0"/>
            <a:endParaRPr lang="en-US" dirty="0">
              <a:solidFill>
                <a:srgbClr val="000000"/>
              </a:solidFill>
            </a:endParaRPr>
          </a:p>
          <a:p>
            <a:pPr lvl="0"/>
            <a:r>
              <a:rPr lang="en-US" dirty="0">
                <a:solidFill>
                  <a:srgbClr val="000000"/>
                </a:solidFill>
              </a:rPr>
              <a:t>Complete Respect Boundaries training in Brightspace before Oct. 13.</a:t>
            </a:r>
            <a:endParaRPr lang="en-US" dirty="0"/>
          </a:p>
          <a:p>
            <a:pPr marL="0" indent="0">
              <a:buNone/>
            </a:pPr>
            <a:r>
              <a:rPr lang="en-US" dirty="0"/>
              <a:t> </a:t>
            </a:r>
          </a:p>
          <a:p>
            <a:r>
              <a:rPr lang="en-US" dirty="0"/>
              <a:t>International students can only work up to 20 hours/week in spring/fall. </a:t>
            </a:r>
          </a:p>
          <a:p>
            <a:endParaRPr lang="en-US" dirty="0"/>
          </a:p>
          <a:p>
            <a:r>
              <a:rPr lang="en-US" dirty="0"/>
              <a:t>PMP students can’t take assistantships.</a:t>
            </a:r>
          </a:p>
          <a:p>
            <a:pPr marL="0" indent="0">
              <a:buNone/>
            </a:pPr>
            <a:endParaRPr lang="en-US" dirty="0"/>
          </a:p>
          <a:p>
            <a:pPr lvl="0"/>
            <a:r>
              <a:rPr lang="en-US" dirty="0">
                <a:solidFill>
                  <a:srgbClr val="000000"/>
                </a:solidFill>
                <a:hlinkClick r:id="rId3"/>
              </a:rPr>
              <a:t>Academic expectations</a:t>
            </a:r>
            <a:r>
              <a:rPr lang="en-US" dirty="0">
                <a:solidFill>
                  <a:srgbClr val="000000"/>
                </a:solidFill>
              </a:rPr>
              <a:t>: Maintain at least a 3.0 CGPA, satisfactory for research, C or better for POS courses.</a:t>
            </a:r>
          </a:p>
          <a:p>
            <a:pPr lvl="0"/>
            <a:endParaRPr lang="en-US" dirty="0">
              <a:solidFill>
                <a:srgbClr val="000000"/>
              </a:solidFill>
            </a:endParaRPr>
          </a:p>
          <a:p>
            <a:pPr lvl="0"/>
            <a:r>
              <a:rPr lang="en-US" dirty="0">
                <a:solidFill>
                  <a:srgbClr val="000000"/>
                </a:solidFill>
                <a:hlinkClick r:id="rId4"/>
              </a:rPr>
              <a:t>Time to degree</a:t>
            </a:r>
            <a:endParaRPr lang="en-US" dirty="0">
              <a:solidFill>
                <a:srgbClr val="000000"/>
              </a:solidFill>
            </a:endParaRPr>
          </a:p>
          <a:p>
            <a:pPr lvl="0"/>
            <a:endParaRPr lang="en-US" dirty="0">
              <a:solidFill>
                <a:srgbClr val="000000"/>
              </a:solidFill>
            </a:endParaRPr>
          </a:p>
          <a:p>
            <a:pPr lvl="0"/>
            <a:r>
              <a:rPr lang="en-US" dirty="0">
                <a:solidFill>
                  <a:srgbClr val="000000"/>
                </a:solidFill>
              </a:rPr>
              <a:t>Complete </a:t>
            </a:r>
            <a:r>
              <a:rPr lang="en-US" dirty="0">
                <a:solidFill>
                  <a:srgbClr val="000000"/>
                </a:solidFill>
                <a:hlinkClick r:id="rId5"/>
              </a:rPr>
              <a:t>safety quiz </a:t>
            </a:r>
            <a:r>
              <a:rPr lang="en-US" dirty="0">
                <a:solidFill>
                  <a:srgbClr val="000000"/>
                </a:solidFill>
              </a:rPr>
              <a:t>to access ME building after hours</a:t>
            </a:r>
          </a:p>
          <a:p>
            <a:pPr marL="0" lvl="0" indent="0">
              <a:buNone/>
            </a:pPr>
            <a:endParaRPr lang="en-US" dirty="0">
              <a:solidFill>
                <a:srgbClr val="000000"/>
              </a:solidFill>
            </a:endParaRPr>
          </a:p>
          <a:p>
            <a:pPr lvl="0"/>
            <a:r>
              <a:rPr lang="en-US" dirty="0">
                <a:solidFill>
                  <a:srgbClr val="000000"/>
                </a:solidFill>
              </a:rPr>
              <a:t>Check Purdue email &amp; subscribe to </a:t>
            </a:r>
            <a:r>
              <a:rPr lang="en-US" dirty="0">
                <a:solidFill>
                  <a:srgbClr val="000000"/>
                </a:solidFill>
                <a:hlinkClick r:id="rId6"/>
              </a:rPr>
              <a:t>grad blog</a:t>
            </a:r>
            <a:r>
              <a:rPr lang="en-US" dirty="0">
                <a:solidFill>
                  <a:srgbClr val="000000"/>
                </a:solidFill>
              </a:rPr>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6" name="Date Placeholder 5">
            <a:extLst>
              <a:ext uri="{FF2B5EF4-FFF2-40B4-BE49-F238E27FC236}">
                <a16:creationId xmlns:a16="http://schemas.microsoft.com/office/drawing/2014/main" id="{FCBDE713-3D9E-47FB-A69B-3ECB55106467}"/>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8/21/2025</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7" name="Slide Number Placeholder 6">
            <a:extLst>
              <a:ext uri="{FF2B5EF4-FFF2-40B4-BE49-F238E27FC236}">
                <a16:creationId xmlns:a16="http://schemas.microsoft.com/office/drawing/2014/main" id="{B8B51860-414B-4FB2-B16B-8A52C0F41D12}"/>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1264887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42B53-290F-4F60-8661-D6FFF3C4F411}"/>
              </a:ext>
            </a:extLst>
          </p:cNvPr>
          <p:cNvSpPr>
            <a:spLocks noGrp="1"/>
          </p:cNvSpPr>
          <p:nvPr>
            <p:ph type="ctrTitle"/>
          </p:nvPr>
        </p:nvSpPr>
        <p:spPr/>
        <p:txBody>
          <a:bodyPr/>
          <a:lstStyle/>
          <a:p>
            <a:r>
              <a:rPr lang="en-US" dirty="0"/>
              <a:t>Resources</a:t>
            </a:r>
          </a:p>
        </p:txBody>
      </p:sp>
      <p:sp>
        <p:nvSpPr>
          <p:cNvPr id="4" name="Text Placeholder 3">
            <a:extLst>
              <a:ext uri="{FF2B5EF4-FFF2-40B4-BE49-F238E27FC236}">
                <a16:creationId xmlns:a16="http://schemas.microsoft.com/office/drawing/2014/main" id="{D6DE5627-4B27-43F2-A350-8E1DB6E9D548}"/>
              </a:ext>
            </a:extLst>
          </p:cNvPr>
          <p:cNvSpPr>
            <a:spLocks noGrp="1"/>
          </p:cNvSpPr>
          <p:nvPr>
            <p:ph type="body" sz="quarter" idx="14"/>
          </p:nvPr>
        </p:nvSpPr>
        <p:spPr>
          <a:xfrm>
            <a:off x="462987" y="1105319"/>
            <a:ext cx="8017398" cy="4823208"/>
          </a:xfrm>
        </p:spPr>
        <p:txBody>
          <a:bodyPr>
            <a:normAutofit fontScale="92500" lnSpcReduction="10000"/>
          </a:bodyPr>
          <a:lstStyle/>
          <a:p>
            <a:pPr lvl="0"/>
            <a:r>
              <a:rPr lang="nn-NO" dirty="0">
                <a:hlinkClick r:id="rId2"/>
              </a:rPr>
              <a:t>ME Grad website</a:t>
            </a:r>
            <a:endParaRPr lang="nn-NO" dirty="0"/>
          </a:p>
          <a:p>
            <a:pPr marL="0" lvl="0" indent="0">
              <a:buNone/>
            </a:pPr>
            <a:endParaRPr lang="nn-NO" sz="1400" dirty="0"/>
          </a:p>
          <a:p>
            <a:pPr lvl="0"/>
            <a:r>
              <a:rPr lang="nn-NO" dirty="0">
                <a:hlinkClick r:id="rId3"/>
              </a:rPr>
              <a:t>ME Business office</a:t>
            </a:r>
            <a:endParaRPr lang="nn-NO" dirty="0"/>
          </a:p>
          <a:p>
            <a:pPr marL="0" lvl="0" indent="0">
              <a:buNone/>
            </a:pPr>
            <a:endParaRPr lang="en-US" sz="1700" dirty="0">
              <a:solidFill>
                <a:srgbClr val="000000"/>
              </a:solidFill>
            </a:endParaRPr>
          </a:p>
          <a:p>
            <a:r>
              <a:rPr lang="en-US" dirty="0" err="1">
                <a:hlinkClick r:id="rId4"/>
              </a:rPr>
              <a:t>CoE</a:t>
            </a:r>
            <a:r>
              <a:rPr lang="en-US" dirty="0">
                <a:hlinkClick r:id="rId4"/>
              </a:rPr>
              <a:t> Employment center</a:t>
            </a:r>
            <a:endParaRPr lang="en-US" dirty="0"/>
          </a:p>
          <a:p>
            <a:pPr marL="0" indent="0">
              <a:buNone/>
            </a:pPr>
            <a:endParaRPr lang="en-US" dirty="0"/>
          </a:p>
          <a:p>
            <a:pPr lvl="0"/>
            <a:r>
              <a:rPr lang="en-US" dirty="0">
                <a:solidFill>
                  <a:srgbClr val="000000"/>
                </a:solidFill>
                <a:hlinkClick r:id="rId5"/>
              </a:rPr>
              <a:t>Purdue University Student Health Service (PUSH) </a:t>
            </a:r>
            <a:r>
              <a:rPr lang="en-US" dirty="0">
                <a:solidFill>
                  <a:srgbClr val="000000"/>
                </a:solidFill>
              </a:rPr>
              <a:t>for health insurance</a:t>
            </a:r>
          </a:p>
          <a:p>
            <a:pPr lvl="0"/>
            <a:endParaRPr lang="en-US" dirty="0"/>
          </a:p>
          <a:p>
            <a:r>
              <a:rPr lang="en-US" dirty="0">
                <a:hlinkClick r:id="rId6"/>
              </a:rPr>
              <a:t>On-campus hourly jobs</a:t>
            </a:r>
            <a:endParaRPr lang="en-US" sz="1500" dirty="0"/>
          </a:p>
          <a:p>
            <a:endParaRPr lang="en-US" dirty="0"/>
          </a:p>
          <a:p>
            <a:r>
              <a:rPr lang="en-US" dirty="0">
                <a:hlinkClick r:id="rId7"/>
              </a:rPr>
              <a:t>OGSPS Fellowship Office</a:t>
            </a:r>
            <a:endParaRPr lang="en-US" dirty="0"/>
          </a:p>
          <a:p>
            <a:endParaRPr lang="en-US" sz="1400" dirty="0"/>
          </a:p>
          <a:p>
            <a:r>
              <a:rPr lang="en-US" dirty="0">
                <a:hlinkClick r:id="rId8"/>
              </a:rPr>
              <a:t>Office of Professional Development</a:t>
            </a:r>
            <a:endParaRPr lang="en-US" dirty="0"/>
          </a:p>
          <a:p>
            <a:endParaRPr lang="en-US" sz="1400" dirty="0"/>
          </a:p>
          <a:p>
            <a:r>
              <a:rPr lang="en-US" dirty="0">
                <a:hlinkClick r:id="rId9"/>
              </a:rPr>
              <a:t>Purdue Writing Lab</a:t>
            </a:r>
            <a:endParaRPr lang="en-US" sz="1400" dirty="0"/>
          </a:p>
          <a:p>
            <a:pPr marL="0" indent="0">
              <a:buNone/>
            </a:pPr>
            <a:r>
              <a:rPr lang="en-US" dirty="0"/>
              <a:t> </a:t>
            </a:r>
          </a:p>
          <a:p>
            <a:r>
              <a:rPr lang="en-US" dirty="0">
                <a:solidFill>
                  <a:srgbClr val="000000"/>
                </a:solidFill>
                <a:hlinkClick r:id="rId10"/>
              </a:rPr>
              <a:t>Office of Professional Practice</a:t>
            </a:r>
            <a:endParaRPr lang="en-US" dirty="0">
              <a:solidFill>
                <a:srgbClr val="000000"/>
              </a:solidFill>
            </a:endParaRPr>
          </a:p>
          <a:p>
            <a:endParaRPr lang="en-US" sz="1300" dirty="0">
              <a:solidFill>
                <a:srgbClr val="000000"/>
              </a:solidFill>
            </a:endParaRPr>
          </a:p>
          <a:p>
            <a:r>
              <a:rPr lang="en-US" dirty="0">
                <a:solidFill>
                  <a:srgbClr val="000000"/>
                </a:solidFill>
                <a:hlinkClick r:id="rId11"/>
              </a:rPr>
              <a:t>Center for Career Opportunities</a:t>
            </a:r>
            <a:endParaRPr lang="en-US" dirty="0">
              <a:solidFill>
                <a:srgbClr val="000000"/>
              </a:solidFill>
            </a:endParaRPr>
          </a:p>
          <a:p>
            <a:endParaRPr lang="en-US" dirty="0">
              <a:solidFill>
                <a:srgbClr val="000000"/>
              </a:solidFill>
            </a:endParaRPr>
          </a:p>
          <a:p>
            <a:r>
              <a:rPr lang="en-US" dirty="0">
                <a:solidFill>
                  <a:srgbClr val="000000"/>
                </a:solidFill>
                <a:hlinkClick r:id="rId12"/>
              </a:rPr>
              <a:t>Student Legal Services</a:t>
            </a:r>
            <a:endParaRPr lang="en-US" dirty="0">
              <a:solidFill>
                <a:srgbClr val="000000"/>
              </a:solidFill>
            </a:endParaRPr>
          </a:p>
          <a:p>
            <a:pPr marL="0" indent="0">
              <a:buNone/>
            </a:pPr>
            <a:endParaRPr lang="en-US" dirty="0"/>
          </a:p>
          <a:p>
            <a:pPr marL="0" indent="0">
              <a:buNone/>
            </a:pPr>
            <a:endParaRPr lang="en-US" dirty="0"/>
          </a:p>
          <a:p>
            <a:pPr marL="0" indent="0">
              <a:buNone/>
            </a:pPr>
            <a:endParaRPr lang="en-US" dirty="0"/>
          </a:p>
          <a:p>
            <a:endParaRPr lang="en-US" dirty="0"/>
          </a:p>
        </p:txBody>
      </p:sp>
      <p:sp>
        <p:nvSpPr>
          <p:cNvPr id="6" name="Date Placeholder 5">
            <a:extLst>
              <a:ext uri="{FF2B5EF4-FFF2-40B4-BE49-F238E27FC236}">
                <a16:creationId xmlns:a16="http://schemas.microsoft.com/office/drawing/2014/main" id="{FCBDE713-3D9E-47FB-A69B-3ECB55106467}"/>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8/21/2025</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7" name="Slide Number Placeholder 6">
            <a:extLst>
              <a:ext uri="{FF2B5EF4-FFF2-40B4-BE49-F238E27FC236}">
                <a16:creationId xmlns:a16="http://schemas.microsoft.com/office/drawing/2014/main" id="{B8B51860-414B-4FB2-B16B-8A52C0F41D12}"/>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377049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42B53-290F-4F60-8661-D6FFF3C4F411}"/>
              </a:ext>
            </a:extLst>
          </p:cNvPr>
          <p:cNvSpPr>
            <a:spLocks noGrp="1"/>
          </p:cNvSpPr>
          <p:nvPr>
            <p:ph type="ctrTitle"/>
          </p:nvPr>
        </p:nvSpPr>
        <p:spPr/>
        <p:txBody>
          <a:bodyPr/>
          <a:lstStyle/>
          <a:p>
            <a:r>
              <a:rPr lang="en-US" dirty="0"/>
              <a:t>Resources</a:t>
            </a:r>
          </a:p>
        </p:txBody>
      </p:sp>
      <p:sp>
        <p:nvSpPr>
          <p:cNvPr id="4" name="Text Placeholder 3">
            <a:extLst>
              <a:ext uri="{FF2B5EF4-FFF2-40B4-BE49-F238E27FC236}">
                <a16:creationId xmlns:a16="http://schemas.microsoft.com/office/drawing/2014/main" id="{D6DE5627-4B27-43F2-A350-8E1DB6E9D548}"/>
              </a:ext>
            </a:extLst>
          </p:cNvPr>
          <p:cNvSpPr>
            <a:spLocks noGrp="1"/>
          </p:cNvSpPr>
          <p:nvPr>
            <p:ph type="body" sz="quarter" idx="14"/>
          </p:nvPr>
        </p:nvSpPr>
        <p:spPr>
          <a:xfrm>
            <a:off x="462987" y="1178065"/>
            <a:ext cx="8017398" cy="5003216"/>
          </a:xfrm>
        </p:spPr>
        <p:txBody>
          <a:bodyPr>
            <a:normAutofit fontScale="92500" lnSpcReduction="10000"/>
          </a:bodyPr>
          <a:lstStyle/>
          <a:p>
            <a:pPr marL="0" indent="0">
              <a:buNone/>
            </a:pPr>
            <a:endParaRPr lang="en-US" sz="1300" dirty="0">
              <a:solidFill>
                <a:srgbClr val="000000"/>
              </a:solidFill>
            </a:endParaRPr>
          </a:p>
          <a:p>
            <a:pPr lvl="0"/>
            <a:r>
              <a:rPr lang="en-US" dirty="0">
                <a:solidFill>
                  <a:srgbClr val="000000"/>
                </a:solidFill>
                <a:hlinkClick r:id="rId2"/>
              </a:rPr>
              <a:t>Women in Engineering</a:t>
            </a:r>
            <a:endParaRPr lang="en-US" dirty="0">
              <a:solidFill>
                <a:srgbClr val="000000"/>
              </a:solidFill>
            </a:endParaRPr>
          </a:p>
          <a:p>
            <a:pPr marL="0" lvl="0" indent="0">
              <a:buNone/>
            </a:pPr>
            <a:endParaRPr lang="en-US" dirty="0">
              <a:solidFill>
                <a:srgbClr val="000000"/>
              </a:solidFill>
            </a:endParaRPr>
          </a:p>
          <a:p>
            <a:pPr lvl="0"/>
            <a:r>
              <a:rPr lang="en-US" dirty="0">
                <a:solidFill>
                  <a:srgbClr val="000000"/>
                </a:solidFill>
                <a:hlinkClick r:id="rId3"/>
              </a:rPr>
              <a:t>Minority Engineering Office</a:t>
            </a:r>
            <a:endParaRPr lang="en-US" dirty="0">
              <a:solidFill>
                <a:srgbClr val="000000"/>
              </a:solidFill>
            </a:endParaRPr>
          </a:p>
          <a:p>
            <a:pPr lvl="0"/>
            <a:endParaRPr lang="nn-NO" sz="1400" dirty="0"/>
          </a:p>
          <a:p>
            <a:pPr lvl="0"/>
            <a:r>
              <a:rPr lang="nn-NO" dirty="0">
                <a:solidFill>
                  <a:srgbClr val="000000"/>
                </a:solidFill>
                <a:hlinkClick r:id="rId4"/>
              </a:rPr>
              <a:t>Cultural and Resource Centers </a:t>
            </a:r>
            <a:r>
              <a:rPr lang="nn-NO" sz="1400" dirty="0"/>
              <a:t>(Asian American and Asian Cultural Center, Black Cultural Center, Latino Cultural Center, Native American Educational and Cultural Center, LGBTQ Center,  etc.)</a:t>
            </a:r>
          </a:p>
          <a:p>
            <a:pPr lvl="0"/>
            <a:endParaRPr lang="en-US" sz="1400" dirty="0">
              <a:solidFill>
                <a:srgbClr val="000000"/>
              </a:solidFill>
            </a:endParaRPr>
          </a:p>
          <a:p>
            <a:r>
              <a:rPr lang="en-US" dirty="0">
                <a:solidFill>
                  <a:srgbClr val="000000"/>
                </a:solidFill>
                <a:hlinkClick r:id="rId5"/>
              </a:rPr>
              <a:t>Veteran and Military Success Center</a:t>
            </a:r>
            <a:endParaRPr lang="en-US" dirty="0">
              <a:solidFill>
                <a:srgbClr val="000000"/>
              </a:solidFill>
            </a:endParaRPr>
          </a:p>
          <a:p>
            <a:pPr marL="0" indent="0">
              <a:buNone/>
            </a:pPr>
            <a:endParaRPr lang="en-US" sz="1500" dirty="0"/>
          </a:p>
          <a:p>
            <a:pPr lvl="0"/>
            <a:r>
              <a:rPr lang="en-US" dirty="0">
                <a:solidFill>
                  <a:srgbClr val="000000"/>
                </a:solidFill>
                <a:hlinkClick r:id="rId6"/>
              </a:rPr>
              <a:t>Disability Resource Center</a:t>
            </a:r>
            <a:endParaRPr lang="en-US" dirty="0">
              <a:solidFill>
                <a:srgbClr val="000000"/>
              </a:solidFill>
            </a:endParaRPr>
          </a:p>
          <a:p>
            <a:pPr lvl="0"/>
            <a:endParaRPr lang="en-US" dirty="0">
              <a:solidFill>
                <a:srgbClr val="000000"/>
              </a:solidFill>
            </a:endParaRPr>
          </a:p>
          <a:p>
            <a:r>
              <a:rPr lang="en-US" dirty="0">
                <a:solidFill>
                  <a:srgbClr val="000000"/>
                </a:solidFill>
                <a:hlinkClick r:id="rId7"/>
              </a:rPr>
              <a:t>ACE Campus Food Pantry</a:t>
            </a:r>
            <a:endParaRPr lang="en-US" dirty="0">
              <a:solidFill>
                <a:srgbClr val="000000"/>
              </a:solidFill>
            </a:endParaRPr>
          </a:p>
          <a:p>
            <a:pPr lvl="0"/>
            <a:endParaRPr lang="en-US" sz="1300" dirty="0">
              <a:solidFill>
                <a:srgbClr val="000000"/>
              </a:solidFill>
            </a:endParaRPr>
          </a:p>
          <a:p>
            <a:pPr lvl="0"/>
            <a:r>
              <a:rPr lang="en-US" dirty="0">
                <a:solidFill>
                  <a:srgbClr val="000000"/>
                </a:solidFill>
                <a:hlinkClick r:id="rId8"/>
              </a:rPr>
              <a:t>Counseling &amp; Psychological Services </a:t>
            </a:r>
            <a:r>
              <a:rPr lang="en-US" dirty="0">
                <a:solidFill>
                  <a:srgbClr val="000000"/>
                </a:solidFill>
              </a:rPr>
              <a:t>(CAPS)</a:t>
            </a:r>
          </a:p>
          <a:p>
            <a:pPr marL="0" lvl="0" indent="0">
              <a:buNone/>
            </a:pPr>
            <a:endParaRPr lang="en-US" sz="1300" dirty="0">
              <a:solidFill>
                <a:srgbClr val="000000"/>
              </a:solidFill>
            </a:endParaRPr>
          </a:p>
          <a:p>
            <a:pPr lvl="0"/>
            <a:r>
              <a:rPr lang="en-US" dirty="0">
                <a:solidFill>
                  <a:srgbClr val="000000"/>
                </a:solidFill>
              </a:rPr>
              <a:t>Wellness app </a:t>
            </a:r>
            <a:r>
              <a:rPr lang="en-US" u="sng" dirty="0" err="1">
                <a:solidFill>
                  <a:srgbClr val="1155CC"/>
                </a:solidFill>
                <a:latin typeface="Acumin Pro" panose="020B0604020202020204" charset="0"/>
                <a:ea typeface="Times New Roman" panose="02020603050405020304" pitchFamily="18" charset="0"/>
                <a:hlinkClick r:id="rId9">
                  <a:extLst>
                    <a:ext uri="{A12FA001-AC4F-418D-AE19-62706E023703}">
                      <ahyp:hlinkClr xmlns:ahyp="http://schemas.microsoft.com/office/drawing/2018/hyperlinkcolor" val="tx"/>
                    </a:ext>
                  </a:extLst>
                </a:hlinkClick>
              </a:rPr>
              <a:t>TaskHuman</a:t>
            </a:r>
            <a:r>
              <a:rPr lang="en-US" sz="1300" u="sng" dirty="0">
                <a:solidFill>
                  <a:srgbClr val="000000"/>
                </a:solidFill>
                <a:latin typeface="Arial" panose="020B0604020202020204" pitchFamily="34" charset="0"/>
                <a:ea typeface="Times New Roman" panose="02020603050405020304" pitchFamily="18" charset="0"/>
              </a:rPr>
              <a:t> </a:t>
            </a:r>
            <a:r>
              <a:rPr lang="en-US" sz="1400" u="sng" dirty="0">
                <a:solidFill>
                  <a:srgbClr val="000000"/>
                </a:solidFill>
                <a:latin typeface="Arial" panose="020B0604020202020204" pitchFamily="34" charset="0"/>
                <a:ea typeface="Times New Roman" panose="02020603050405020304" pitchFamily="18" charset="0"/>
              </a:rPr>
              <a:t>(</a:t>
            </a:r>
            <a:r>
              <a:rPr lang="en-US" sz="1400" dirty="0">
                <a:solidFill>
                  <a:srgbClr val="000000"/>
                </a:solidFill>
              </a:rPr>
              <a:t>1-on-1 live video calls with coaches, unlimited access)</a:t>
            </a:r>
          </a:p>
          <a:p>
            <a:pPr lvl="0"/>
            <a:endParaRPr lang="en-US" sz="1400" dirty="0">
              <a:solidFill>
                <a:srgbClr val="000000"/>
              </a:solidFill>
            </a:endParaRPr>
          </a:p>
          <a:p>
            <a:pPr>
              <a:lnSpc>
                <a:spcPct val="110000"/>
              </a:lnSpc>
              <a:defRPr/>
            </a:pPr>
            <a:r>
              <a:rPr lang="en-US" dirty="0">
                <a:solidFill>
                  <a:srgbClr val="000000"/>
                </a:solidFill>
                <a:hlinkClick r:id="rId10">
                  <a:extLst>
                    <a:ext uri="{A12FA001-AC4F-418D-AE19-62706E023703}">
                      <ahyp:hlinkClr xmlns:ahyp="http://schemas.microsoft.com/office/drawing/2018/hyperlinkcolor" val="tx"/>
                    </a:ext>
                  </a:extLst>
                </a:hlinkClick>
              </a:rPr>
              <a:t>Indy and WL shuttle services</a:t>
            </a:r>
            <a:endParaRPr lang="en-US" dirty="0">
              <a:solidFill>
                <a:srgbClr val="000000"/>
              </a:solidFill>
            </a:endParaRPr>
          </a:p>
          <a:p>
            <a:pPr>
              <a:lnSpc>
                <a:spcPct val="110000"/>
              </a:lnSpc>
              <a:defRPr/>
            </a:pPr>
            <a:endParaRPr lang="en-US" dirty="0">
              <a:solidFill>
                <a:srgbClr val="000000"/>
              </a:solidFill>
            </a:endParaRPr>
          </a:p>
          <a:p>
            <a:pPr>
              <a:lnSpc>
                <a:spcPct val="110000"/>
              </a:lnSpc>
              <a:defRPr/>
            </a:pPr>
            <a:r>
              <a:rPr lang="en-US" dirty="0">
                <a:solidFill>
                  <a:srgbClr val="000000"/>
                </a:solidFill>
                <a:hlinkClick r:id="rId11"/>
              </a:rPr>
              <a:t>South campus parking shuttle</a:t>
            </a:r>
            <a:r>
              <a:rPr lang="en-US" dirty="0">
                <a:solidFill>
                  <a:srgbClr val="000000"/>
                </a:solidFill>
              </a:rPr>
              <a:t> (</a:t>
            </a:r>
            <a:r>
              <a:rPr lang="en-US" dirty="0" err="1">
                <a:solidFill>
                  <a:srgbClr val="000000"/>
                </a:solidFill>
              </a:rPr>
              <a:t>Zucrow</a:t>
            </a:r>
            <a:r>
              <a:rPr lang="en-US" dirty="0">
                <a:solidFill>
                  <a:srgbClr val="000000"/>
                </a:solidFill>
              </a:rPr>
              <a:t>, airport, Stewart)</a:t>
            </a:r>
          </a:p>
          <a:p>
            <a:pPr marL="0" indent="0">
              <a:buNone/>
            </a:pPr>
            <a:endParaRPr lang="en-US" sz="1400"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endParaRPr lang="en-US" dirty="0"/>
          </a:p>
        </p:txBody>
      </p:sp>
      <p:sp>
        <p:nvSpPr>
          <p:cNvPr id="6" name="Date Placeholder 5">
            <a:extLst>
              <a:ext uri="{FF2B5EF4-FFF2-40B4-BE49-F238E27FC236}">
                <a16:creationId xmlns:a16="http://schemas.microsoft.com/office/drawing/2014/main" id="{FCBDE713-3D9E-47FB-A69B-3ECB55106467}"/>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8/21/2025</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7" name="Slide Number Placeholder 6">
            <a:extLst>
              <a:ext uri="{FF2B5EF4-FFF2-40B4-BE49-F238E27FC236}">
                <a16:creationId xmlns:a16="http://schemas.microsoft.com/office/drawing/2014/main" id="{B8B51860-414B-4FB2-B16B-8A52C0F41D12}"/>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1185074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hoto caption">
            <a:extLst>
              <a:ext uri="{FF2B5EF4-FFF2-40B4-BE49-F238E27FC236}">
                <a16:creationId xmlns:a16="http://schemas.microsoft.com/office/drawing/2014/main" id="{4CB3860C-DEA2-CF4C-B2AF-2713BED0B87E}"/>
              </a:ext>
            </a:extLst>
          </p:cNvPr>
          <p:cNvSpPr>
            <a:spLocks noGrp="1"/>
          </p:cNvSpPr>
          <p:nvPr>
            <p:ph type="ctrTitle"/>
          </p:nvPr>
        </p:nvSpPr>
        <p:spPr>
          <a:xfrm>
            <a:off x="600417" y="1111622"/>
            <a:ext cx="7251861" cy="4099584"/>
          </a:xfrm>
        </p:spPr>
        <p:txBody>
          <a:bodyPr/>
          <a:lstStyle/>
          <a:p>
            <a:pPr lvl="0"/>
            <a:r>
              <a:rPr lang="en-US" dirty="0"/>
              <a:t>Agenda</a:t>
            </a:r>
            <a:br>
              <a:rPr lang="en-US" dirty="0"/>
            </a:br>
            <a:br>
              <a:rPr lang="en-US" sz="1600" b="0" dirty="0"/>
            </a:br>
            <a:br>
              <a:rPr lang="en-US" sz="1600" b="0" dirty="0"/>
            </a:br>
            <a:r>
              <a:rPr lang="en-US" sz="1600" b="0" dirty="0"/>
              <a:t>Intro of ME Graduate Office Staff</a:t>
            </a:r>
            <a:br>
              <a:rPr lang="en-US" sz="1600" b="0" dirty="0"/>
            </a:br>
            <a:br>
              <a:rPr lang="en-US" sz="1600" b="0" dirty="0"/>
            </a:br>
            <a:r>
              <a:rPr lang="en-US" sz="1600" b="0" dirty="0"/>
              <a:t>Welcome from Prof. Nicole Key, Associate Head of Graduate Studies</a:t>
            </a:r>
            <a:br>
              <a:rPr lang="en-US" sz="1600" b="0" dirty="0"/>
            </a:br>
            <a:br>
              <a:rPr lang="en-US" sz="1600" b="0" dirty="0"/>
            </a:br>
            <a:r>
              <a:rPr lang="en-US" sz="1600" b="0" dirty="0"/>
              <a:t>Overview of Graduate Program</a:t>
            </a:r>
            <a:br>
              <a:rPr lang="en-US" sz="1600" b="0" dirty="0"/>
            </a:br>
            <a:r>
              <a:rPr lang="en-US" sz="1600" b="0" dirty="0"/>
              <a:t>             </a:t>
            </a:r>
            <a:br>
              <a:rPr lang="en-US" sz="1600" b="0" dirty="0"/>
            </a:br>
            <a:r>
              <a:rPr lang="en-US" sz="1600" b="0" dirty="0"/>
              <a:t>Intro of ME Graduate Student Organization, by OMEGA president Sneha Srikanth</a:t>
            </a:r>
            <a:br>
              <a:rPr lang="en-US" sz="1600" b="0" dirty="0"/>
            </a:br>
            <a:br>
              <a:rPr lang="en-US" sz="1600" b="0" dirty="0"/>
            </a:br>
            <a:r>
              <a:rPr lang="en-US" sz="1600" b="0" dirty="0"/>
              <a:t>Intro of Graduate Society of Women Engineers, by </a:t>
            </a:r>
            <a:r>
              <a:rPr lang="en-US" sz="1600" b="0" dirty="0" err="1"/>
              <a:t>GradSWE</a:t>
            </a:r>
            <a:r>
              <a:rPr lang="en-US" sz="1600" b="0" dirty="0"/>
              <a:t> president Amanda Stone</a:t>
            </a:r>
            <a:br>
              <a:rPr lang="en-US" sz="1600" b="0" dirty="0"/>
            </a:br>
            <a:br>
              <a:rPr lang="en-US" sz="1600" b="0" dirty="0"/>
            </a:br>
            <a:r>
              <a:rPr lang="en-US" sz="1600" b="0" dirty="0"/>
              <a:t>Q&amp;A</a:t>
            </a:r>
            <a:br>
              <a:rPr lang="en-US" dirty="0"/>
            </a:br>
            <a:br>
              <a:rPr lang="en-US" dirty="0"/>
            </a:br>
            <a:br>
              <a:rPr lang="en-US" dirty="0"/>
            </a:br>
            <a:endParaRPr lang="en-US" dirty="0"/>
          </a:p>
        </p:txBody>
      </p:sp>
      <p:sp>
        <p:nvSpPr>
          <p:cNvPr id="4" name="Date">
            <a:extLst>
              <a:ext uri="{FF2B5EF4-FFF2-40B4-BE49-F238E27FC236}">
                <a16:creationId xmlns:a16="http://schemas.microsoft.com/office/drawing/2014/main" id="{6BC802ED-10E7-9B41-9557-720E7B79105A}"/>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9DC8E1-D369-0F48-9062-BB068AFD07CE}" type="datetime1">
              <a:rPr kumimoji="0" lang="en-US" sz="1000" b="0" i="0" u="none" strike="noStrike" kern="1200" cap="none" spc="0" normalizeH="0" baseline="0" noProof="0" smtClean="0">
                <a:ln>
                  <a:noFill/>
                </a:ln>
                <a:solidFill>
                  <a:srgbClr val="FFFFFF">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8/21/2025</a:t>
            </a:fld>
            <a:endParaRPr kumimoji="0" lang="en-US" sz="1000" b="0" i="0" u="none" strike="noStrike" kern="1200" cap="none" spc="0" normalizeH="0" baseline="0" noProof="0" dirty="0">
              <a:ln>
                <a:noFill/>
              </a:ln>
              <a:solidFill>
                <a:srgbClr val="FFFFFF">
                  <a:alpha val="70000"/>
                </a:srgbClr>
              </a:solidFill>
              <a:effectLst/>
              <a:uLnTx/>
              <a:uFillTx/>
              <a:latin typeface="Acumin Pro" panose="020B0504020202020204" pitchFamily="34" charset="77"/>
              <a:ea typeface="+mn-ea"/>
              <a:cs typeface="+mn-cs"/>
            </a:endParaRPr>
          </a:p>
        </p:txBody>
      </p:sp>
      <p:sp>
        <p:nvSpPr>
          <p:cNvPr id="5" name="Slide Number">
            <a:extLst>
              <a:ext uri="{FF2B5EF4-FFF2-40B4-BE49-F238E27FC236}">
                <a16:creationId xmlns:a16="http://schemas.microsoft.com/office/drawing/2014/main" id="{019CECEF-3D58-B441-9BA4-BF0327D61180}"/>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FFFFFF"/>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1000" b="1" i="0" u="none" strike="noStrike" kern="1200" cap="none" spc="0" normalizeH="0" baseline="0" noProof="0" dirty="0">
              <a:ln>
                <a:noFill/>
              </a:ln>
              <a:solidFill>
                <a:srgbClr val="FFFFFF"/>
              </a:solidFill>
              <a:effectLst/>
              <a:uLnTx/>
              <a:uFillTx/>
              <a:latin typeface="Acumin Pro Semibold" panose="020B0504020202020204" pitchFamily="34" charset="77"/>
              <a:ea typeface="+mn-ea"/>
              <a:cs typeface="+mn-cs"/>
            </a:endParaRPr>
          </a:p>
        </p:txBody>
      </p:sp>
      <p:sp>
        <p:nvSpPr>
          <p:cNvPr id="12" name="Rectangle 11">
            <a:extLst>
              <a:ext uri="{FF2B5EF4-FFF2-40B4-BE49-F238E27FC236}">
                <a16:creationId xmlns:a16="http://schemas.microsoft.com/office/drawing/2014/main" id="{7C1885A1-5EF0-49DD-B1DD-963362C08E8D}"/>
              </a:ext>
            </a:extLst>
          </p:cNvPr>
          <p:cNvSpPr/>
          <p:nvPr/>
        </p:nvSpPr>
        <p:spPr>
          <a:xfrm>
            <a:off x="5984314" y="3105835"/>
            <a:ext cx="1378588" cy="461665"/>
          </a:xfrm>
          <a:prstGeom prst="rect">
            <a:avLst/>
          </a:prstGeom>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srgbClr val="000000"/>
              </a:solidFill>
              <a:effectLst/>
              <a:uLnTx/>
              <a:uFillTx/>
              <a:latin typeface="Acumin Pro"/>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cumin Pro"/>
              <a:ea typeface="+mn-ea"/>
              <a:cs typeface="+mn-cs"/>
            </a:endParaRPr>
          </a:p>
        </p:txBody>
      </p:sp>
    </p:spTree>
    <p:extLst>
      <p:ext uri="{BB962C8B-B14F-4D97-AF65-F5344CB8AC3E}">
        <p14:creationId xmlns:p14="http://schemas.microsoft.com/office/powerpoint/2010/main" val="604482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9B51A-FD36-4E2E-BD7A-E14DC814D9A2}"/>
              </a:ext>
            </a:extLst>
          </p:cNvPr>
          <p:cNvSpPr>
            <a:spLocks noGrp="1"/>
          </p:cNvSpPr>
          <p:nvPr>
            <p:ph type="ctrTitle"/>
          </p:nvPr>
        </p:nvSpPr>
        <p:spPr/>
        <p:txBody>
          <a:bodyPr/>
          <a:lstStyle/>
          <a:p>
            <a:r>
              <a:rPr lang="en-US" dirty="0"/>
              <a:t>ME Grad Office Team</a:t>
            </a:r>
          </a:p>
        </p:txBody>
      </p:sp>
      <p:pic>
        <p:nvPicPr>
          <p:cNvPr id="8" name="Content Placeholder 7">
            <a:extLst>
              <a:ext uri="{FF2B5EF4-FFF2-40B4-BE49-F238E27FC236}">
                <a16:creationId xmlns:a16="http://schemas.microsoft.com/office/drawing/2014/main" id="{E7DB4E7F-CE0D-40EC-988F-B4B3611A5D95}"/>
              </a:ext>
            </a:extLst>
          </p:cNvPr>
          <p:cNvPicPr>
            <a:picLocks noGrp="1" noChangeAspect="1"/>
          </p:cNvPicPr>
          <p:nvPr>
            <p:ph sz="quarter" idx="13"/>
          </p:nvPr>
        </p:nvPicPr>
        <p:blipFill>
          <a:blip r:embed="rId2"/>
          <a:stretch>
            <a:fillRect/>
          </a:stretch>
        </p:blipFill>
        <p:spPr>
          <a:xfrm>
            <a:off x="600635" y="1272988"/>
            <a:ext cx="1143000" cy="1524000"/>
          </a:xfrm>
          <a:prstGeom prst="rect">
            <a:avLst/>
          </a:prstGeom>
        </p:spPr>
      </p:pic>
      <p:sp>
        <p:nvSpPr>
          <p:cNvPr id="6" name="Date Placeholder 5">
            <a:extLst>
              <a:ext uri="{FF2B5EF4-FFF2-40B4-BE49-F238E27FC236}">
                <a16:creationId xmlns:a16="http://schemas.microsoft.com/office/drawing/2014/main" id="{F497797A-5298-4C12-8D9A-8D784500FC8A}"/>
              </a:ext>
            </a:extLst>
          </p:cNvPr>
          <p:cNvSpPr>
            <a:spLocks noGrp="1"/>
          </p:cNvSpPr>
          <p:nvPr>
            <p:ph type="dt" sz="half" idx="2"/>
          </p:nvPr>
        </p:nvSpPr>
        <p:spPr/>
        <p:txBody>
          <a:bodyPr/>
          <a:lstStyle/>
          <a:p>
            <a:fld id="{E0C8DACD-4E35-4E4C-AC75-C3DE50F04E7E}" type="datetime1">
              <a:rPr lang="en-US" smtClean="0"/>
              <a:pPr/>
              <a:t>8/21/2025</a:t>
            </a:fld>
            <a:endParaRPr lang="en-US" dirty="0"/>
          </a:p>
        </p:txBody>
      </p:sp>
      <p:sp>
        <p:nvSpPr>
          <p:cNvPr id="7" name="Slide Number Placeholder 6">
            <a:extLst>
              <a:ext uri="{FF2B5EF4-FFF2-40B4-BE49-F238E27FC236}">
                <a16:creationId xmlns:a16="http://schemas.microsoft.com/office/drawing/2014/main" id="{97E8C1BA-BB02-445E-9F78-DE69370BCF7C}"/>
              </a:ext>
            </a:extLst>
          </p:cNvPr>
          <p:cNvSpPr>
            <a:spLocks noGrp="1"/>
          </p:cNvSpPr>
          <p:nvPr>
            <p:ph type="sldNum" sz="quarter" idx="4"/>
          </p:nvPr>
        </p:nvSpPr>
        <p:spPr/>
        <p:txBody>
          <a:bodyPr/>
          <a:lstStyle/>
          <a:p>
            <a:fld id="{8A7A6979-0714-4377-B894-6BE4C2D6E202}" type="slidenum">
              <a:rPr lang="en-US" smtClean="0"/>
              <a:pPr/>
              <a:t>3</a:t>
            </a:fld>
            <a:endParaRPr lang="en-US" dirty="0"/>
          </a:p>
        </p:txBody>
      </p:sp>
      <p:pic>
        <p:nvPicPr>
          <p:cNvPr id="9" name="Picture 8">
            <a:extLst>
              <a:ext uri="{FF2B5EF4-FFF2-40B4-BE49-F238E27FC236}">
                <a16:creationId xmlns:a16="http://schemas.microsoft.com/office/drawing/2014/main" id="{BF1E5BC0-95E9-404E-AFB4-4729BAA5733C}"/>
              </a:ext>
            </a:extLst>
          </p:cNvPr>
          <p:cNvPicPr>
            <a:picLocks noChangeAspect="1"/>
          </p:cNvPicPr>
          <p:nvPr/>
        </p:nvPicPr>
        <p:blipFill>
          <a:blip r:embed="rId3"/>
          <a:stretch>
            <a:fillRect/>
          </a:stretch>
        </p:blipFill>
        <p:spPr>
          <a:xfrm>
            <a:off x="2772890" y="1272988"/>
            <a:ext cx="1143000" cy="1524000"/>
          </a:xfrm>
          <a:prstGeom prst="rect">
            <a:avLst/>
          </a:prstGeom>
        </p:spPr>
      </p:pic>
      <p:pic>
        <p:nvPicPr>
          <p:cNvPr id="10" name="Picture 9">
            <a:extLst>
              <a:ext uri="{FF2B5EF4-FFF2-40B4-BE49-F238E27FC236}">
                <a16:creationId xmlns:a16="http://schemas.microsoft.com/office/drawing/2014/main" id="{6B4D37BB-0AA4-438D-A97F-F14BD81F38C1}"/>
              </a:ext>
            </a:extLst>
          </p:cNvPr>
          <p:cNvPicPr>
            <a:picLocks noChangeAspect="1"/>
          </p:cNvPicPr>
          <p:nvPr/>
        </p:nvPicPr>
        <p:blipFill>
          <a:blip r:embed="rId4"/>
          <a:stretch>
            <a:fillRect/>
          </a:stretch>
        </p:blipFill>
        <p:spPr>
          <a:xfrm>
            <a:off x="4945145" y="1251735"/>
            <a:ext cx="1143000" cy="1524000"/>
          </a:xfrm>
          <a:prstGeom prst="rect">
            <a:avLst/>
          </a:prstGeom>
        </p:spPr>
      </p:pic>
      <p:pic>
        <p:nvPicPr>
          <p:cNvPr id="11" name="Picture 10">
            <a:extLst>
              <a:ext uri="{FF2B5EF4-FFF2-40B4-BE49-F238E27FC236}">
                <a16:creationId xmlns:a16="http://schemas.microsoft.com/office/drawing/2014/main" id="{3E1115B1-52E1-4997-BD90-BA85DD5965A6}"/>
              </a:ext>
            </a:extLst>
          </p:cNvPr>
          <p:cNvPicPr>
            <a:picLocks noChangeAspect="1"/>
          </p:cNvPicPr>
          <p:nvPr/>
        </p:nvPicPr>
        <p:blipFill>
          <a:blip r:embed="rId5"/>
          <a:stretch>
            <a:fillRect/>
          </a:stretch>
        </p:blipFill>
        <p:spPr>
          <a:xfrm>
            <a:off x="7180784" y="1251735"/>
            <a:ext cx="1143000" cy="1524000"/>
          </a:xfrm>
          <a:prstGeom prst="rect">
            <a:avLst/>
          </a:prstGeom>
        </p:spPr>
      </p:pic>
      <p:sp>
        <p:nvSpPr>
          <p:cNvPr id="12" name="TextBox 11">
            <a:extLst>
              <a:ext uri="{FF2B5EF4-FFF2-40B4-BE49-F238E27FC236}">
                <a16:creationId xmlns:a16="http://schemas.microsoft.com/office/drawing/2014/main" id="{6D09DC18-21E4-4D03-AA2D-47861311F328}"/>
              </a:ext>
            </a:extLst>
          </p:cNvPr>
          <p:cNvSpPr txBox="1"/>
          <p:nvPr/>
        </p:nvSpPr>
        <p:spPr>
          <a:xfrm>
            <a:off x="242048" y="3079376"/>
            <a:ext cx="2093259" cy="1077218"/>
          </a:xfrm>
          <a:prstGeom prst="rect">
            <a:avLst/>
          </a:prstGeom>
          <a:noFill/>
        </p:spPr>
        <p:txBody>
          <a:bodyPr wrap="square" rtlCol="0">
            <a:spAutoFit/>
          </a:bodyPr>
          <a:lstStyle/>
          <a:p>
            <a:r>
              <a:rPr lang="en-US" sz="1600" b="1" dirty="0"/>
              <a:t>Prof. Nicole Key</a:t>
            </a:r>
          </a:p>
          <a:p>
            <a:r>
              <a:rPr lang="en-US" sz="1600" dirty="0"/>
              <a:t>Associate Head for Graduate Studies</a:t>
            </a:r>
          </a:p>
          <a:p>
            <a:r>
              <a:rPr lang="en-US" sz="1600" dirty="0">
                <a:solidFill>
                  <a:schemeClr val="accent3">
                    <a:lumMod val="75000"/>
                  </a:schemeClr>
                </a:solidFill>
                <a:hlinkClick r:id="rId6">
                  <a:extLst>
                    <a:ext uri="{A12FA001-AC4F-418D-AE19-62706E023703}">
                      <ahyp:hlinkClr xmlns:ahyp="http://schemas.microsoft.com/office/drawing/2018/hyperlinkcolor" val="tx"/>
                    </a:ext>
                  </a:extLst>
                </a:hlinkClick>
              </a:rPr>
              <a:t>nkey@purdue.edu</a:t>
            </a:r>
            <a:r>
              <a:rPr lang="en-US" sz="1600" dirty="0">
                <a:solidFill>
                  <a:schemeClr val="accent3">
                    <a:lumMod val="75000"/>
                  </a:schemeClr>
                </a:solidFill>
              </a:rPr>
              <a:t> </a:t>
            </a:r>
          </a:p>
        </p:txBody>
      </p:sp>
      <p:sp>
        <p:nvSpPr>
          <p:cNvPr id="13" name="TextBox 12">
            <a:extLst>
              <a:ext uri="{FF2B5EF4-FFF2-40B4-BE49-F238E27FC236}">
                <a16:creationId xmlns:a16="http://schemas.microsoft.com/office/drawing/2014/main" id="{EA0DB289-0A3A-4D1D-A3BC-7DCD4459D652}"/>
              </a:ext>
            </a:extLst>
          </p:cNvPr>
          <p:cNvSpPr txBox="1"/>
          <p:nvPr/>
        </p:nvSpPr>
        <p:spPr>
          <a:xfrm>
            <a:off x="2381220" y="3079376"/>
            <a:ext cx="2328848" cy="2677656"/>
          </a:xfrm>
          <a:prstGeom prst="rect">
            <a:avLst/>
          </a:prstGeom>
          <a:noFill/>
        </p:spPr>
        <p:txBody>
          <a:bodyPr wrap="square" rtlCol="0">
            <a:spAutoFit/>
          </a:bodyPr>
          <a:lstStyle/>
          <a:p>
            <a:r>
              <a:rPr lang="en-US" sz="1600" b="1" dirty="0"/>
              <a:t>Xiaomin Qian</a:t>
            </a:r>
          </a:p>
          <a:p>
            <a:r>
              <a:rPr lang="en-US" sz="1600" dirty="0"/>
              <a:t>Program Admin Specialist, Lead</a:t>
            </a:r>
          </a:p>
          <a:p>
            <a:r>
              <a:rPr lang="en-US" sz="1600" dirty="0">
                <a:solidFill>
                  <a:schemeClr val="accent3">
                    <a:lumMod val="75000"/>
                  </a:schemeClr>
                </a:solidFill>
                <a:hlinkClick r:id="rId7">
                  <a:extLst>
                    <a:ext uri="{A12FA001-AC4F-418D-AE19-62706E023703}">
                      <ahyp:hlinkClr xmlns:ahyp="http://schemas.microsoft.com/office/drawing/2018/hyperlinkcolor" val="tx"/>
                    </a:ext>
                  </a:extLst>
                </a:hlinkClick>
              </a:rPr>
              <a:t>xiaomin@purdue.edu</a:t>
            </a:r>
            <a:r>
              <a:rPr lang="en-US" sz="1600" dirty="0">
                <a:solidFill>
                  <a:schemeClr val="accent3">
                    <a:lumMod val="75000"/>
                  </a:schemeClr>
                </a:solidFill>
              </a:rPr>
              <a:t> </a:t>
            </a:r>
          </a:p>
          <a:p>
            <a:endParaRPr lang="en-US" sz="1600" dirty="0">
              <a:solidFill>
                <a:schemeClr val="accent3">
                  <a:lumMod val="75000"/>
                </a:schemeClr>
              </a:solidFill>
            </a:endParaRPr>
          </a:p>
          <a:p>
            <a:pPr>
              <a:buFont typeface="Arial" panose="020B0604020202020204" pitchFamily="34" charset="0"/>
              <a:buChar char="•"/>
            </a:pPr>
            <a:r>
              <a:rPr lang="en-US" sz="1400" dirty="0"/>
              <a:t>Recruitment/ Admissions</a:t>
            </a:r>
          </a:p>
          <a:p>
            <a:pPr>
              <a:buFont typeface="Arial" panose="020B0604020202020204" pitchFamily="34" charset="0"/>
              <a:buChar char="•"/>
            </a:pPr>
            <a:r>
              <a:rPr lang="en-US" sz="1400" dirty="0"/>
              <a:t>Recruitment Fellowships/ RA/ Dept. Scholarships</a:t>
            </a:r>
          </a:p>
          <a:p>
            <a:pPr>
              <a:buFont typeface="Arial" panose="020B0604020202020204" pitchFamily="34" charset="0"/>
              <a:buChar char="•"/>
            </a:pPr>
            <a:r>
              <a:rPr lang="en-US" sz="1400" dirty="0"/>
              <a:t>Professional Master's Program</a:t>
            </a:r>
          </a:p>
          <a:p>
            <a:endParaRPr lang="en-US" dirty="0"/>
          </a:p>
        </p:txBody>
      </p:sp>
      <p:sp>
        <p:nvSpPr>
          <p:cNvPr id="14" name="TextBox 13">
            <a:extLst>
              <a:ext uri="{FF2B5EF4-FFF2-40B4-BE49-F238E27FC236}">
                <a16:creationId xmlns:a16="http://schemas.microsoft.com/office/drawing/2014/main" id="{8F435260-EB35-40D7-BDB3-2F6F71706D82}"/>
              </a:ext>
            </a:extLst>
          </p:cNvPr>
          <p:cNvSpPr txBox="1"/>
          <p:nvPr/>
        </p:nvSpPr>
        <p:spPr>
          <a:xfrm>
            <a:off x="4805083" y="3072348"/>
            <a:ext cx="2039470" cy="2831544"/>
          </a:xfrm>
          <a:prstGeom prst="rect">
            <a:avLst/>
          </a:prstGeom>
          <a:noFill/>
        </p:spPr>
        <p:txBody>
          <a:bodyPr wrap="square" rtlCol="0">
            <a:spAutoFit/>
          </a:bodyPr>
          <a:lstStyle/>
          <a:p>
            <a:r>
              <a:rPr lang="en-US" sz="1600" b="1" dirty="0"/>
              <a:t>Sheri Tague</a:t>
            </a:r>
          </a:p>
          <a:p>
            <a:r>
              <a:rPr lang="en-US" sz="1600" dirty="0"/>
              <a:t>Senior Graduate Program Manager</a:t>
            </a:r>
          </a:p>
          <a:p>
            <a:r>
              <a:rPr lang="en-US" sz="1600" dirty="0">
                <a:solidFill>
                  <a:schemeClr val="accent3">
                    <a:lumMod val="75000"/>
                  </a:schemeClr>
                </a:solidFill>
                <a:hlinkClick r:id="rId8">
                  <a:extLst>
                    <a:ext uri="{A12FA001-AC4F-418D-AE19-62706E023703}">
                      <ahyp:hlinkClr xmlns:ahyp="http://schemas.microsoft.com/office/drawing/2018/hyperlinkcolor" val="tx"/>
                    </a:ext>
                  </a:extLst>
                </a:hlinkClick>
              </a:rPr>
              <a:t>sltague@purdue.edu</a:t>
            </a:r>
            <a:endParaRPr lang="en-US" sz="1600" dirty="0">
              <a:solidFill>
                <a:schemeClr val="accent3">
                  <a:lumMod val="75000"/>
                </a:schemeClr>
              </a:solidFill>
            </a:endParaRPr>
          </a:p>
          <a:p>
            <a:r>
              <a:rPr lang="en-US" sz="1600" dirty="0">
                <a:solidFill>
                  <a:schemeClr val="accent3">
                    <a:lumMod val="75000"/>
                  </a:schemeClr>
                </a:solidFill>
              </a:rPr>
              <a:t> </a:t>
            </a:r>
          </a:p>
          <a:p>
            <a:pPr>
              <a:buFont typeface="Arial" panose="020B0604020202020204" pitchFamily="34" charset="0"/>
              <a:buChar char="•"/>
            </a:pPr>
            <a:r>
              <a:rPr lang="en-US" sz="1400" dirty="0"/>
              <a:t>Awards</a:t>
            </a:r>
          </a:p>
          <a:p>
            <a:pPr>
              <a:buFont typeface="Arial" panose="020B0604020202020204" pitchFamily="34" charset="0"/>
              <a:buChar char="•"/>
            </a:pPr>
            <a:r>
              <a:rPr lang="en-US" sz="1400" dirty="0"/>
              <a:t>Registration</a:t>
            </a:r>
          </a:p>
          <a:p>
            <a:pPr>
              <a:buFont typeface="Arial" panose="020B0604020202020204" pitchFamily="34" charset="0"/>
              <a:buChar char="•"/>
            </a:pPr>
            <a:r>
              <a:rPr lang="en-US" sz="1400" dirty="0"/>
              <a:t>Online Master’s Program</a:t>
            </a:r>
          </a:p>
          <a:p>
            <a:pPr>
              <a:buFont typeface="Arial" panose="020B0604020202020204" pitchFamily="34" charset="0"/>
              <a:buChar char="•"/>
            </a:pPr>
            <a:r>
              <a:rPr lang="en-US" sz="1400" dirty="0"/>
              <a:t>POS</a:t>
            </a:r>
          </a:p>
          <a:p>
            <a:pPr>
              <a:buFont typeface="Arial" panose="020B0604020202020204" pitchFamily="34" charset="0"/>
              <a:buChar char="•"/>
            </a:pPr>
            <a:r>
              <a:rPr lang="en-US" sz="1400" dirty="0"/>
              <a:t>TA</a:t>
            </a:r>
          </a:p>
          <a:p>
            <a:pPr>
              <a:buFont typeface="Arial" panose="020B0604020202020204" pitchFamily="34" charset="0"/>
              <a:buChar char="•"/>
            </a:pPr>
            <a:r>
              <a:rPr lang="en-US" sz="1400" dirty="0"/>
              <a:t>Graduation</a:t>
            </a:r>
          </a:p>
        </p:txBody>
      </p:sp>
      <p:sp>
        <p:nvSpPr>
          <p:cNvPr id="15" name="TextBox 14">
            <a:extLst>
              <a:ext uri="{FF2B5EF4-FFF2-40B4-BE49-F238E27FC236}">
                <a16:creationId xmlns:a16="http://schemas.microsoft.com/office/drawing/2014/main" id="{9DE45186-AE6E-4B37-94D5-2E6F2BA69377}"/>
              </a:ext>
            </a:extLst>
          </p:cNvPr>
          <p:cNvSpPr txBox="1"/>
          <p:nvPr/>
        </p:nvSpPr>
        <p:spPr>
          <a:xfrm>
            <a:off x="7059706" y="3173506"/>
            <a:ext cx="1719428" cy="2677656"/>
          </a:xfrm>
          <a:prstGeom prst="rect">
            <a:avLst/>
          </a:prstGeom>
          <a:noFill/>
        </p:spPr>
        <p:txBody>
          <a:bodyPr wrap="square" rtlCol="0">
            <a:spAutoFit/>
          </a:bodyPr>
          <a:lstStyle/>
          <a:p>
            <a:r>
              <a:rPr lang="en-US" sz="1600" b="1" dirty="0"/>
              <a:t>Cathy Elwell</a:t>
            </a:r>
          </a:p>
          <a:p>
            <a:r>
              <a:rPr lang="en-US" sz="1600" dirty="0"/>
              <a:t>Admin Assistant</a:t>
            </a:r>
          </a:p>
          <a:p>
            <a:r>
              <a:rPr lang="en-US" sz="1600" dirty="0">
                <a:solidFill>
                  <a:schemeClr val="accent3">
                    <a:lumMod val="75000"/>
                  </a:schemeClr>
                </a:solidFill>
                <a:hlinkClick r:id="rId9">
                  <a:extLst>
                    <a:ext uri="{A12FA001-AC4F-418D-AE19-62706E023703}">
                      <ahyp:hlinkClr xmlns:ahyp="http://schemas.microsoft.com/office/drawing/2018/hyperlinkcolor" val="tx"/>
                    </a:ext>
                  </a:extLst>
                </a:hlinkClick>
              </a:rPr>
              <a:t>celwell@purdue.edu</a:t>
            </a:r>
            <a:r>
              <a:rPr lang="en-US" sz="1600" dirty="0">
                <a:solidFill>
                  <a:schemeClr val="accent3">
                    <a:lumMod val="75000"/>
                  </a:schemeClr>
                </a:solidFill>
              </a:rPr>
              <a:t> </a:t>
            </a:r>
          </a:p>
          <a:p>
            <a:endParaRPr lang="en-US" sz="1600" dirty="0">
              <a:solidFill>
                <a:schemeClr val="accent3">
                  <a:lumMod val="75000"/>
                </a:schemeClr>
              </a:solidFill>
            </a:endParaRPr>
          </a:p>
          <a:p>
            <a:pPr>
              <a:buFont typeface="Arial" panose="020B0604020202020204" pitchFamily="34" charset="0"/>
              <a:buChar char="•"/>
            </a:pPr>
            <a:r>
              <a:rPr lang="en-US" sz="1400" dirty="0"/>
              <a:t>Area Exams</a:t>
            </a:r>
          </a:p>
          <a:p>
            <a:pPr>
              <a:buFont typeface="Arial" panose="020B0604020202020204" pitchFamily="34" charset="0"/>
              <a:buChar char="•"/>
            </a:pPr>
            <a:r>
              <a:rPr lang="en-US" sz="1400" dirty="0"/>
              <a:t>Registration</a:t>
            </a:r>
          </a:p>
          <a:p>
            <a:pPr>
              <a:buFont typeface="Arial" panose="020B0604020202020204" pitchFamily="34" charset="0"/>
              <a:buChar char="•"/>
            </a:pPr>
            <a:r>
              <a:rPr lang="en-US" sz="1400" dirty="0"/>
              <a:t>OEPT</a:t>
            </a:r>
          </a:p>
          <a:p>
            <a:pPr>
              <a:buFont typeface="Arial" panose="020B0604020202020204" pitchFamily="34" charset="0"/>
              <a:buChar char="•"/>
            </a:pPr>
            <a:r>
              <a:rPr lang="en-US" sz="1400" dirty="0"/>
              <a:t>POS</a:t>
            </a:r>
          </a:p>
          <a:p>
            <a:pPr>
              <a:buFont typeface="Arial" panose="020B0604020202020204" pitchFamily="34" charset="0"/>
              <a:buChar char="•"/>
            </a:pPr>
            <a:r>
              <a:rPr lang="en-US" sz="1400" dirty="0"/>
              <a:t>Graduation</a:t>
            </a:r>
          </a:p>
          <a:p>
            <a:endParaRPr lang="en-US" dirty="0"/>
          </a:p>
        </p:txBody>
      </p:sp>
    </p:spTree>
    <p:extLst>
      <p:ext uri="{BB962C8B-B14F-4D97-AF65-F5344CB8AC3E}">
        <p14:creationId xmlns:p14="http://schemas.microsoft.com/office/powerpoint/2010/main" val="19817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8373F-FEA2-4C4C-8603-70FB26155DB0}"/>
              </a:ext>
            </a:extLst>
          </p:cNvPr>
          <p:cNvSpPr>
            <a:spLocks noGrp="1"/>
          </p:cNvSpPr>
          <p:nvPr>
            <p:ph type="ctrTitle"/>
          </p:nvPr>
        </p:nvSpPr>
        <p:spPr/>
        <p:txBody>
          <a:bodyPr/>
          <a:lstStyle/>
          <a:p>
            <a:r>
              <a:rPr lang="en-US" dirty="0" err="1"/>
              <a:t>CoE</a:t>
            </a:r>
            <a:r>
              <a:rPr lang="en-US" dirty="0"/>
              <a:t> Employment Center</a:t>
            </a:r>
          </a:p>
        </p:txBody>
      </p:sp>
      <p:sp>
        <p:nvSpPr>
          <p:cNvPr id="4" name="Text Placeholder 3">
            <a:extLst>
              <a:ext uri="{FF2B5EF4-FFF2-40B4-BE49-F238E27FC236}">
                <a16:creationId xmlns:a16="http://schemas.microsoft.com/office/drawing/2014/main" id="{A9D61C6C-4DEF-4E78-A28F-892A29F793D4}"/>
              </a:ext>
            </a:extLst>
          </p:cNvPr>
          <p:cNvSpPr>
            <a:spLocks noGrp="1"/>
          </p:cNvSpPr>
          <p:nvPr>
            <p:ph type="body" sz="quarter" idx="14"/>
          </p:nvPr>
        </p:nvSpPr>
        <p:spPr>
          <a:xfrm>
            <a:off x="1117214" y="1194265"/>
            <a:ext cx="6680552" cy="4768769"/>
          </a:xfrm>
        </p:spPr>
        <p:txBody>
          <a:bodyPr>
            <a:normAutofit fontScale="92500" lnSpcReduction="20000"/>
          </a:bodyPr>
          <a:lstStyle/>
          <a:p>
            <a:pPr marL="0" indent="0">
              <a:buNone/>
            </a:pPr>
            <a:r>
              <a:rPr lang="en-US" b="1" dirty="0"/>
              <a:t>Funded Students:</a:t>
            </a:r>
          </a:p>
          <a:p>
            <a:r>
              <a:rPr lang="en-US" dirty="0"/>
              <a:t>Complete I-9 within first 3 days of your hiring start date</a:t>
            </a:r>
          </a:p>
          <a:p>
            <a:pPr marL="0" indent="0">
              <a:buNone/>
            </a:pPr>
            <a:r>
              <a:rPr lang="en-US" i="1" dirty="0"/>
              <a:t>     </a:t>
            </a:r>
            <a:r>
              <a:rPr lang="en-US" sz="1600" i="1" dirty="0"/>
              <a:t>Present required documents in person by </a:t>
            </a:r>
            <a:r>
              <a:rPr lang="en-US" sz="1600" i="1" dirty="0">
                <a:hlinkClick r:id="rId2"/>
              </a:rPr>
              <a:t>appointment</a:t>
            </a:r>
            <a:endParaRPr lang="en-US" sz="1600" i="1" dirty="0"/>
          </a:p>
          <a:p>
            <a:pPr marL="0" marR="0" lvl="0" indent="0" algn="l" defTabSz="457200" rtl="0" eaLnBrk="1" fontAlgn="auto" latinLnBrk="0" hangingPunct="1">
              <a:lnSpc>
                <a:spcPct val="100000"/>
              </a:lnSpc>
              <a:spcBef>
                <a:spcPts val="0"/>
              </a:spcBef>
              <a:spcAft>
                <a:spcPts val="0"/>
              </a:spcAft>
              <a:buClrTx/>
              <a:buSzTx/>
              <a:buFont typeface="Wingdings" charset="2"/>
              <a:buNone/>
              <a:tabLst/>
              <a:defRPr/>
            </a:pPr>
            <a:r>
              <a:rPr kumimoji="0" lang="en-US" sz="1600" b="0" i="1" u="none" strike="noStrike" kern="1200" cap="none" spc="0" normalizeH="0" baseline="0" noProof="0" dirty="0">
                <a:ln>
                  <a:noFill/>
                </a:ln>
                <a:solidFill>
                  <a:srgbClr val="000000"/>
                </a:solidFill>
                <a:effectLst/>
                <a:highlight>
                  <a:srgbClr val="FFFF00"/>
                </a:highlight>
                <a:uLnTx/>
                <a:uFillTx/>
                <a:latin typeface="Acumin Pro" panose="020B0504020202020204" pitchFamily="34" charset="77"/>
                <a:ea typeface="+mn-ea"/>
                <a:cs typeface="+mn-cs"/>
              </a:rPr>
              <a:t>Temporary I-9 verification center</a:t>
            </a:r>
            <a:r>
              <a:rPr kumimoji="0" lang="en-US" sz="1600" b="0" i="1" u="none" strike="noStrike" kern="1200" cap="none" spc="0" normalizeH="0" baseline="0" noProof="0" dirty="0">
                <a:ln>
                  <a:noFill/>
                </a:ln>
                <a:solidFill>
                  <a:srgbClr val="000000"/>
                </a:solidFill>
                <a:effectLst/>
                <a:uLnTx/>
                <a:uFillTx/>
                <a:latin typeface="Acumin Pro" panose="020B0504020202020204" pitchFamily="34" charset="77"/>
                <a:ea typeface="+mn-ea"/>
                <a:cs typeface="+mn-cs"/>
              </a:rPr>
              <a:t>: Stewart Center Room 306,</a:t>
            </a:r>
          </a:p>
          <a:p>
            <a:pPr marL="0" marR="0" lvl="0" indent="0" algn="l" defTabSz="457200" rtl="0" eaLnBrk="1" fontAlgn="auto" latinLnBrk="0" hangingPunct="1">
              <a:lnSpc>
                <a:spcPct val="100000"/>
              </a:lnSpc>
              <a:spcBef>
                <a:spcPts val="0"/>
              </a:spcBef>
              <a:spcAft>
                <a:spcPts val="0"/>
              </a:spcAft>
              <a:buClrTx/>
              <a:buSzTx/>
              <a:buFont typeface="Wingdings" charset="2"/>
              <a:buNone/>
              <a:tabLst/>
              <a:defRPr/>
            </a:pPr>
            <a:r>
              <a:rPr kumimoji="0" lang="en-US" sz="1600" b="0" i="1" u="none" strike="noStrike" kern="1200" cap="none" spc="0" normalizeH="0" baseline="0" noProof="0" dirty="0">
                <a:ln>
                  <a:noFill/>
                </a:ln>
                <a:solidFill>
                  <a:srgbClr val="000000"/>
                </a:solidFill>
                <a:effectLst/>
                <a:uLnTx/>
                <a:uFillTx/>
                <a:latin typeface="Acumin Pro" panose="020B0504020202020204" pitchFamily="34" charset="77"/>
                <a:ea typeface="+mn-ea"/>
                <a:cs typeface="+mn-cs"/>
              </a:rPr>
              <a:t>      8:30 a.m. – 4:30 p.m. from August 18</a:t>
            </a:r>
            <a:r>
              <a:rPr kumimoji="0" lang="en-US" sz="1600" b="0" i="1" u="none" strike="noStrike" kern="1200" cap="none" spc="0" normalizeH="0" baseline="30000" noProof="0" dirty="0">
                <a:ln>
                  <a:noFill/>
                </a:ln>
                <a:solidFill>
                  <a:srgbClr val="000000"/>
                </a:solidFill>
                <a:effectLst/>
                <a:uLnTx/>
                <a:uFillTx/>
                <a:latin typeface="Acumin Pro" panose="020B0504020202020204" pitchFamily="34" charset="77"/>
                <a:ea typeface="+mn-ea"/>
                <a:cs typeface="+mn-cs"/>
              </a:rPr>
              <a:t>th</a:t>
            </a:r>
            <a:r>
              <a:rPr kumimoji="0" lang="en-US" sz="1600" b="0" i="1" u="none" strike="noStrike" kern="1200" cap="none" spc="0" normalizeH="0" baseline="0" noProof="0" dirty="0">
                <a:ln>
                  <a:noFill/>
                </a:ln>
                <a:solidFill>
                  <a:srgbClr val="000000"/>
                </a:solidFill>
                <a:effectLst/>
                <a:uLnTx/>
                <a:uFillTx/>
                <a:latin typeface="Acumin Pro" panose="020B0504020202020204" pitchFamily="34" charset="77"/>
                <a:ea typeface="+mn-ea"/>
                <a:cs typeface="+mn-cs"/>
              </a:rPr>
              <a:t> – 29</a:t>
            </a:r>
            <a:r>
              <a:rPr kumimoji="0" lang="en-US" sz="1600" b="0" i="1" u="none" strike="noStrike" kern="1200" cap="none" spc="0" normalizeH="0" baseline="30000" noProof="0" dirty="0">
                <a:ln>
                  <a:noFill/>
                </a:ln>
                <a:solidFill>
                  <a:srgbClr val="000000"/>
                </a:solidFill>
                <a:effectLst/>
                <a:uLnTx/>
                <a:uFillTx/>
                <a:latin typeface="Acumin Pro" panose="020B0504020202020204" pitchFamily="34" charset="77"/>
                <a:ea typeface="+mn-ea"/>
                <a:cs typeface="+mn-cs"/>
              </a:rPr>
              <a:t>th</a:t>
            </a:r>
            <a:r>
              <a:rPr kumimoji="0" lang="en-US" sz="1600" b="0" i="1" u="none" strike="noStrike" kern="1200" cap="none" spc="0" normalizeH="0" baseline="0" noProof="0" dirty="0">
                <a:ln>
                  <a:noFill/>
                </a:ln>
                <a:solidFill>
                  <a:srgbClr val="000000"/>
                </a:solidFill>
                <a:effectLst/>
                <a:uLnTx/>
                <a:uFillTx/>
                <a:latin typeface="Acumin Pro" panose="020B0504020202020204" pitchFamily="34" charset="77"/>
                <a:ea typeface="+mn-ea"/>
                <a:cs typeface="+mn-cs"/>
              </a:rPr>
              <a:t> </a:t>
            </a:r>
          </a:p>
          <a:p>
            <a:pPr marL="0" marR="0" lvl="0" indent="0" algn="l" defTabSz="457200" rtl="0" eaLnBrk="1" fontAlgn="auto" latinLnBrk="0" hangingPunct="1">
              <a:lnSpc>
                <a:spcPct val="100000"/>
              </a:lnSpc>
              <a:spcBef>
                <a:spcPts val="0"/>
              </a:spcBef>
              <a:spcAft>
                <a:spcPts val="0"/>
              </a:spcAft>
              <a:buClrTx/>
              <a:buSzTx/>
              <a:buFont typeface="Wingdings" charset="2"/>
              <a:buNone/>
              <a:tabLst/>
              <a:defRPr/>
            </a:pPr>
            <a:endParaRPr lang="en-US" sz="1600" i="1" dirty="0"/>
          </a:p>
          <a:p>
            <a:r>
              <a:rPr lang="en-US" dirty="0"/>
              <a:t>SSN</a:t>
            </a:r>
          </a:p>
          <a:p>
            <a:r>
              <a:rPr lang="en-US" dirty="0"/>
              <a:t>Set up direct deposit</a:t>
            </a:r>
          </a:p>
          <a:p>
            <a:r>
              <a:rPr lang="en-US" dirty="0"/>
              <a:t>Graduate staff insurance for TA/RAs, fellowships being administered as assistantships (Ross)</a:t>
            </a:r>
          </a:p>
          <a:p>
            <a:r>
              <a:rPr lang="en-US" dirty="0"/>
              <a:t>True fellowships receive insurance supplement in 2 paychecks (ME dept. fellowships like Adelberg, </a:t>
            </a:r>
            <a:r>
              <a:rPr lang="en-US" dirty="0" err="1"/>
              <a:t>Arrasmith</a:t>
            </a:r>
            <a:r>
              <a:rPr lang="en-US" dirty="0"/>
              <a:t>, Cordier, Ingersoll-Rand, Winkelman), select domestic/international student insurance</a:t>
            </a:r>
          </a:p>
          <a:p>
            <a:r>
              <a:rPr lang="en-US" dirty="0"/>
              <a:t>Vacation/internship time off requested via Success Factors</a:t>
            </a:r>
          </a:p>
          <a:p>
            <a:pPr marL="0" indent="0">
              <a:buNone/>
            </a:pPr>
            <a:endParaRPr lang="en-US" dirty="0"/>
          </a:p>
          <a:p>
            <a:pPr marL="0" lvl="0" indent="0">
              <a:buNone/>
            </a:pPr>
            <a:r>
              <a:rPr lang="en-US" b="1" dirty="0">
                <a:solidFill>
                  <a:srgbClr val="000000"/>
                </a:solidFill>
              </a:rPr>
              <a:t>Location: </a:t>
            </a:r>
            <a:r>
              <a:rPr lang="en-US" dirty="0">
                <a:solidFill>
                  <a:srgbClr val="000000"/>
                </a:solidFill>
              </a:rPr>
              <a:t>A.A. Potter Engineering Center (POTR), Room 127</a:t>
            </a:r>
          </a:p>
          <a:p>
            <a:pPr marL="0" marR="0" lvl="0" indent="0" algn="l" defTabSz="457200" rtl="0" eaLnBrk="1" fontAlgn="auto" latinLnBrk="0" hangingPunct="1">
              <a:lnSpc>
                <a:spcPct val="100000"/>
              </a:lnSpc>
              <a:spcBef>
                <a:spcPts val="0"/>
              </a:spcBef>
              <a:spcAft>
                <a:spcPts val="0"/>
              </a:spcAft>
              <a:buClrTx/>
              <a:buSzTx/>
              <a:buFont typeface="Wingdings" charset="2"/>
              <a:buNone/>
              <a:tabLst/>
              <a:defRPr/>
            </a:pPr>
            <a:r>
              <a:rPr kumimoji="0" lang="en-US" sz="1800" b="1" i="0" u="none" strike="noStrike" kern="1200" cap="none" spc="0" normalizeH="0" baseline="0" noProof="0" dirty="0">
                <a:ln>
                  <a:noFill/>
                </a:ln>
                <a:solidFill>
                  <a:srgbClr val="000000"/>
                </a:solidFill>
                <a:effectLst/>
                <a:uLnTx/>
                <a:uFillTx/>
                <a:latin typeface="Acumin Pro" panose="020B0504020202020204" pitchFamily="34" charset="77"/>
                <a:ea typeface="+mn-ea"/>
                <a:cs typeface="+mn-cs"/>
              </a:rPr>
              <a:t>Hours: </a:t>
            </a:r>
            <a:r>
              <a:rPr kumimoji="0" lang="en-US" sz="1800" b="0" i="0" u="none" strike="noStrike" kern="1200" cap="none" spc="0" normalizeH="0" baseline="0" noProof="0" dirty="0">
                <a:ln>
                  <a:noFill/>
                </a:ln>
                <a:solidFill>
                  <a:srgbClr val="000000"/>
                </a:solidFill>
                <a:effectLst/>
                <a:uLnTx/>
                <a:uFillTx/>
                <a:latin typeface="Acumin Pro" panose="020B0504020202020204" pitchFamily="34" charset="77"/>
                <a:ea typeface="+mn-ea"/>
                <a:cs typeface="+mn-cs"/>
              </a:rPr>
              <a:t>8:30 – noon, 1 – 4:30 p.m. Monday - Friday</a:t>
            </a:r>
          </a:p>
          <a:p>
            <a:pPr marL="0" lvl="0" indent="0">
              <a:buNone/>
            </a:pPr>
            <a:r>
              <a:rPr lang="en-US" b="1" dirty="0">
                <a:solidFill>
                  <a:srgbClr val="000000"/>
                </a:solidFill>
              </a:rPr>
              <a:t>Contact: </a:t>
            </a:r>
            <a:r>
              <a:rPr lang="en-US" dirty="0">
                <a:solidFill>
                  <a:srgbClr val="000000"/>
                </a:solidFill>
                <a:hlinkClick r:id="rId3">
                  <a:extLst>
                    <a:ext uri="{A12FA001-AC4F-418D-AE19-62706E023703}">
                      <ahyp:hlinkClr xmlns:ahyp="http://schemas.microsoft.com/office/drawing/2018/hyperlinkcolor" val="tx"/>
                    </a:ext>
                  </a:extLst>
                </a:hlinkClick>
              </a:rPr>
              <a:t>engremployment@purdue.edu</a:t>
            </a:r>
            <a:r>
              <a:rPr lang="en-US" dirty="0">
                <a:solidFill>
                  <a:srgbClr val="000000"/>
                </a:solidFill>
              </a:rPr>
              <a:t> </a:t>
            </a:r>
          </a:p>
          <a:p>
            <a:pPr marL="0" indent="0">
              <a:buNone/>
            </a:pPr>
            <a:r>
              <a:rPr lang="en-US" b="1" dirty="0"/>
              <a:t>Website:</a:t>
            </a:r>
            <a:r>
              <a:rPr lang="en-US" dirty="0"/>
              <a:t> </a:t>
            </a:r>
            <a:r>
              <a:rPr lang="en-US" sz="1050" dirty="0">
                <a:hlinkClick r:id="rId4"/>
              </a:rPr>
              <a:t>https://engineering.purdue.edu/Engr/AboutUs/Administration/BusinessOffice/employment</a:t>
            </a:r>
            <a:r>
              <a:rPr lang="en-US" sz="1050" dirty="0"/>
              <a:t> </a:t>
            </a:r>
          </a:p>
          <a:p>
            <a:endParaRPr lang="en-US" dirty="0"/>
          </a:p>
          <a:p>
            <a:pPr marL="0" indent="0">
              <a:buNone/>
            </a:pPr>
            <a:r>
              <a:rPr lang="en-US" dirty="0"/>
              <a:t>  </a:t>
            </a:r>
          </a:p>
          <a:p>
            <a:pPr marL="0" indent="0">
              <a:buNone/>
            </a:pPr>
            <a:endParaRPr lang="en-US" dirty="0"/>
          </a:p>
        </p:txBody>
      </p:sp>
      <p:sp>
        <p:nvSpPr>
          <p:cNvPr id="6" name="Date Placeholder 5">
            <a:extLst>
              <a:ext uri="{FF2B5EF4-FFF2-40B4-BE49-F238E27FC236}">
                <a16:creationId xmlns:a16="http://schemas.microsoft.com/office/drawing/2014/main" id="{8D4A0054-9B07-4066-80F9-57FDDA1C6D02}"/>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8/21/2025</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7" name="Slide Number Placeholder 6">
            <a:extLst>
              <a:ext uri="{FF2B5EF4-FFF2-40B4-BE49-F238E27FC236}">
                <a16:creationId xmlns:a16="http://schemas.microsoft.com/office/drawing/2014/main" id="{61C496B7-631A-400E-A0A3-CD070ABE58AD}"/>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2363441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8373F-FEA2-4C4C-8603-70FB26155DB0}"/>
              </a:ext>
            </a:extLst>
          </p:cNvPr>
          <p:cNvSpPr>
            <a:spLocks noGrp="1"/>
          </p:cNvSpPr>
          <p:nvPr>
            <p:ph type="ctrTitle"/>
          </p:nvPr>
        </p:nvSpPr>
        <p:spPr/>
        <p:txBody>
          <a:bodyPr/>
          <a:lstStyle/>
          <a:p>
            <a:r>
              <a:rPr lang="en-US" dirty="0"/>
              <a:t>Business Office</a:t>
            </a:r>
          </a:p>
        </p:txBody>
      </p:sp>
      <p:sp>
        <p:nvSpPr>
          <p:cNvPr id="4" name="Text Placeholder 3">
            <a:extLst>
              <a:ext uri="{FF2B5EF4-FFF2-40B4-BE49-F238E27FC236}">
                <a16:creationId xmlns:a16="http://schemas.microsoft.com/office/drawing/2014/main" id="{A9D61C6C-4DEF-4E78-A28F-892A29F793D4}"/>
              </a:ext>
            </a:extLst>
          </p:cNvPr>
          <p:cNvSpPr>
            <a:spLocks noGrp="1"/>
          </p:cNvSpPr>
          <p:nvPr>
            <p:ph type="body" sz="quarter" idx="14"/>
          </p:nvPr>
        </p:nvSpPr>
        <p:spPr>
          <a:xfrm>
            <a:off x="1117214" y="1194265"/>
            <a:ext cx="6680552" cy="4768769"/>
          </a:xfrm>
        </p:spPr>
        <p:txBody>
          <a:bodyPr>
            <a:normAutofit/>
          </a:bodyPr>
          <a:lstStyle/>
          <a:p>
            <a:pPr marL="0" indent="0">
              <a:buNone/>
            </a:pPr>
            <a:r>
              <a:rPr lang="en-US" dirty="0"/>
              <a:t>Reach out to ME Business Office:</a:t>
            </a:r>
          </a:p>
          <a:p>
            <a:pPr marL="0" indent="0">
              <a:buNone/>
            </a:pPr>
            <a:r>
              <a:rPr lang="en-US" dirty="0">
                <a:hlinkClick r:id="rId2"/>
              </a:rPr>
              <a:t>mebo@groups.purdue.edu</a:t>
            </a:r>
            <a:r>
              <a:rPr lang="en-US" dirty="0"/>
              <a:t> </a:t>
            </a:r>
          </a:p>
          <a:p>
            <a:pPr marL="0" indent="0">
              <a:buNone/>
            </a:pPr>
            <a:endParaRPr lang="en-US" dirty="0"/>
          </a:p>
          <a:p>
            <a:pPr marL="0" indent="0">
              <a:buNone/>
            </a:pPr>
            <a:r>
              <a:rPr lang="en-US" dirty="0"/>
              <a:t>To check out a dept. credit card:</a:t>
            </a:r>
          </a:p>
          <a:p>
            <a:pPr marL="0" indent="0">
              <a:buNone/>
            </a:pPr>
            <a:r>
              <a:rPr lang="en-US" dirty="0"/>
              <a:t>Go to ME Room 2172</a:t>
            </a:r>
          </a:p>
          <a:p>
            <a:pPr marL="0" indent="0">
              <a:buNone/>
            </a:pPr>
            <a:endParaRPr lang="en-US" dirty="0"/>
          </a:p>
          <a:p>
            <a:pPr marL="0" indent="0">
              <a:buNone/>
            </a:pPr>
            <a:r>
              <a:rPr lang="en-US" dirty="0"/>
              <a:t>Payroll: </a:t>
            </a:r>
            <a:r>
              <a:rPr lang="en-US" dirty="0">
                <a:hlinkClick r:id="rId3"/>
              </a:rPr>
              <a:t>engremployment@purdue.edu</a:t>
            </a:r>
            <a:r>
              <a:rPr lang="en-US" dirty="0"/>
              <a:t> </a:t>
            </a:r>
          </a:p>
          <a:p>
            <a:pPr marL="0" indent="0">
              <a:buNone/>
            </a:pPr>
            <a:r>
              <a:rPr lang="en-US" dirty="0"/>
              <a:t>Purchasing/Ordering: </a:t>
            </a:r>
            <a:r>
              <a:rPr lang="en-US" dirty="0">
                <a:hlinkClick r:id="rId4"/>
              </a:rPr>
              <a:t>engrprocure@purdue.edu</a:t>
            </a:r>
            <a:r>
              <a:rPr lang="en-US" dirty="0"/>
              <a:t> </a:t>
            </a:r>
          </a:p>
          <a:p>
            <a:pPr marL="0" indent="0">
              <a:buNone/>
            </a:pPr>
            <a:r>
              <a:rPr lang="en-US" dirty="0"/>
              <a:t>Travel: </a:t>
            </a:r>
            <a:r>
              <a:rPr lang="en-US" dirty="0">
                <a:hlinkClick r:id="rId5"/>
              </a:rPr>
              <a:t>purduetravel@purdue.edu</a:t>
            </a:r>
            <a:r>
              <a:rPr lang="en-US" dirty="0"/>
              <a:t> </a:t>
            </a:r>
          </a:p>
          <a:p>
            <a:pPr marL="0" indent="0">
              <a:buNone/>
            </a:pPr>
            <a:r>
              <a:rPr lang="en-US" dirty="0"/>
              <a:t>Benefits: </a:t>
            </a:r>
            <a:r>
              <a:rPr lang="en-US" dirty="0">
                <a:hlinkClick r:id="rId6"/>
              </a:rPr>
              <a:t>hr@purdue.edu</a:t>
            </a:r>
            <a:endParaRPr lang="en-US" dirty="0"/>
          </a:p>
          <a:p>
            <a:pPr marL="0" indent="0">
              <a:buNone/>
            </a:pPr>
            <a:endParaRPr lang="en-US" dirty="0"/>
          </a:p>
          <a:p>
            <a:pPr marL="0" indent="0">
              <a:buNone/>
            </a:pPr>
            <a:r>
              <a:rPr lang="en-US" b="1" dirty="0"/>
              <a:t>Website: </a:t>
            </a:r>
            <a:r>
              <a:rPr lang="en-US" sz="1050" dirty="0">
                <a:hlinkClick r:id="rId7"/>
              </a:rPr>
              <a:t>https://engineering.purdue.edu/Engr/AboutUs/Administration/BusinessOffice</a:t>
            </a:r>
            <a:r>
              <a:rPr lang="en-US" sz="1050" dirty="0"/>
              <a:t> </a:t>
            </a:r>
          </a:p>
          <a:p>
            <a:endParaRPr lang="en-US" dirty="0"/>
          </a:p>
          <a:p>
            <a:pPr marL="0" indent="0">
              <a:buNone/>
            </a:pPr>
            <a:r>
              <a:rPr lang="en-US" dirty="0"/>
              <a:t>  </a:t>
            </a:r>
          </a:p>
          <a:p>
            <a:pPr marL="0" indent="0">
              <a:buNone/>
            </a:pPr>
            <a:endParaRPr lang="en-US" dirty="0"/>
          </a:p>
        </p:txBody>
      </p:sp>
      <p:sp>
        <p:nvSpPr>
          <p:cNvPr id="6" name="Date Placeholder 5">
            <a:extLst>
              <a:ext uri="{FF2B5EF4-FFF2-40B4-BE49-F238E27FC236}">
                <a16:creationId xmlns:a16="http://schemas.microsoft.com/office/drawing/2014/main" id="{8D4A0054-9B07-4066-80F9-57FDDA1C6D02}"/>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8/21/2025</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7" name="Slide Number Placeholder 6">
            <a:extLst>
              <a:ext uri="{FF2B5EF4-FFF2-40B4-BE49-F238E27FC236}">
                <a16:creationId xmlns:a16="http://schemas.microsoft.com/office/drawing/2014/main" id="{61C496B7-631A-400E-A0A3-CD070ABE58AD}"/>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3719941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Summary of Degree Requirements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846161" y="1251045"/>
            <a:ext cx="7567213" cy="4329139"/>
          </a:xfrm>
        </p:spPr>
        <p:txBody>
          <a:bodyPr>
            <a:normAutofit lnSpcReduction="10000"/>
          </a:bodyPr>
          <a:lstStyle/>
          <a:p>
            <a:pPr marL="0" lvl="0" indent="0">
              <a:buNone/>
            </a:pPr>
            <a:r>
              <a:rPr lang="en-US" b="1" dirty="0"/>
              <a:t>MS Thesis</a:t>
            </a:r>
          </a:p>
          <a:p>
            <a:r>
              <a:rPr lang="en-US" dirty="0"/>
              <a:t>21 credit hours of coursework, including 6 credits of applied math, with 3 credits from the Math dept</a:t>
            </a:r>
          </a:p>
          <a:p>
            <a:pPr lvl="0"/>
            <a:r>
              <a:rPr lang="en-US" dirty="0"/>
              <a:t>Minimum 9 credits of ME 698 research</a:t>
            </a:r>
          </a:p>
          <a:p>
            <a:pPr lvl="0"/>
            <a:r>
              <a:rPr lang="en-US" dirty="0"/>
              <a:t>Thesis</a:t>
            </a:r>
          </a:p>
          <a:p>
            <a:pPr marL="0" lvl="0" indent="0">
              <a:buNone/>
            </a:pPr>
            <a:endParaRPr lang="en-US" dirty="0"/>
          </a:p>
          <a:p>
            <a:pPr marL="0" lvl="0" indent="0">
              <a:buNone/>
            </a:pPr>
            <a:r>
              <a:rPr lang="en-US" b="1" dirty="0"/>
              <a:t>Traditional MS Non-thesis (exchange or online)</a:t>
            </a:r>
          </a:p>
          <a:p>
            <a:pPr lvl="0"/>
            <a:r>
              <a:rPr lang="en-US" dirty="0"/>
              <a:t>30 credit hours of coursework, including 6 credits of applied math, with 3 credits from Math dept</a:t>
            </a:r>
          </a:p>
          <a:p>
            <a:pPr lvl="0"/>
            <a:r>
              <a:rPr lang="en-US" dirty="0"/>
              <a:t>15 credits of ME courses</a:t>
            </a:r>
          </a:p>
          <a:p>
            <a:pPr lvl="0"/>
            <a:r>
              <a:rPr lang="en-US" dirty="0"/>
              <a:t>9 credits of tech electives</a:t>
            </a:r>
          </a:p>
          <a:p>
            <a:pPr lvl="0"/>
            <a:endParaRPr lang="en-US" dirty="0"/>
          </a:p>
          <a:p>
            <a:pPr marL="0" lvl="0" indent="0">
              <a:buNone/>
            </a:pPr>
            <a:r>
              <a:rPr lang="en-US" b="1" dirty="0"/>
              <a:t>Professional Master’s (PMP)</a:t>
            </a:r>
          </a:p>
          <a:p>
            <a:pPr lvl="0"/>
            <a:r>
              <a:rPr lang="en-US" dirty="0"/>
              <a:t>30 credit hours of coursework, including 3 credits of applied math</a:t>
            </a:r>
          </a:p>
          <a:p>
            <a:pPr lvl="0"/>
            <a:r>
              <a:rPr lang="en-US" dirty="0"/>
              <a:t>9 credits in professional development area</a:t>
            </a:r>
          </a:p>
          <a:p>
            <a:pPr lvl="0"/>
            <a:r>
              <a:rPr lang="en-US" dirty="0"/>
              <a:t>12 credits of ME courses</a:t>
            </a:r>
          </a:p>
          <a:p>
            <a:pPr lvl="0"/>
            <a:r>
              <a:rPr lang="en-US" dirty="0"/>
              <a:t>6 credits of tech electives</a:t>
            </a:r>
          </a:p>
          <a:p>
            <a:pPr marL="0" lvl="0" indent="0">
              <a:buNone/>
            </a:pPr>
            <a:endParaRPr lang="en-US" dirty="0"/>
          </a:p>
          <a:p>
            <a:pPr marL="0" lvl="0" indent="0">
              <a:buNone/>
            </a:pPr>
            <a:endParaRPr lang="en-US"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8/21/2025</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1140190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Summary of Degree Requirements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846161" y="1251046"/>
            <a:ext cx="7567213" cy="4123032"/>
          </a:xfrm>
        </p:spPr>
        <p:txBody>
          <a:bodyPr>
            <a:normAutofit/>
          </a:bodyPr>
          <a:lstStyle/>
          <a:p>
            <a:pPr marL="0" lvl="0" indent="0">
              <a:buNone/>
            </a:pPr>
            <a:r>
              <a:rPr lang="en-US" b="1" dirty="0"/>
              <a:t>PhD:</a:t>
            </a:r>
          </a:p>
          <a:p>
            <a:r>
              <a:rPr lang="en-US" dirty="0"/>
              <a:t>At least a total of 90 course and research credit hours </a:t>
            </a:r>
          </a:p>
          <a:p>
            <a:pPr lvl="0"/>
            <a:r>
              <a:rPr lang="en-US" dirty="0"/>
              <a:t>21 credits of coursework, including 9 credits of applied math, with 6 credits from the Math dept. A 600-level WL lecture needed</a:t>
            </a:r>
          </a:p>
          <a:p>
            <a:r>
              <a:rPr lang="en-US" dirty="0"/>
              <a:t>ME 699 research</a:t>
            </a:r>
          </a:p>
          <a:p>
            <a:r>
              <a:rPr lang="en-US" dirty="0"/>
              <a:t>Dissertation </a:t>
            </a:r>
          </a:p>
          <a:p>
            <a:pPr marL="0" lvl="0" indent="0">
              <a:buNone/>
            </a:pPr>
            <a:endParaRPr lang="en-US" dirty="0"/>
          </a:p>
          <a:p>
            <a:pPr marL="0" lvl="0" indent="0">
              <a:buNone/>
            </a:pPr>
            <a:r>
              <a:rPr lang="en-US" b="1" dirty="0"/>
              <a:t>Direct PhD (D-PhD):</a:t>
            </a:r>
          </a:p>
          <a:p>
            <a:r>
              <a:rPr lang="en-US" dirty="0"/>
              <a:t>At least a total of 90 course and research credit hours</a:t>
            </a:r>
          </a:p>
          <a:p>
            <a:pPr lvl="0"/>
            <a:r>
              <a:rPr lang="en-US" dirty="0"/>
              <a:t>36 credits of coursework, including 9 credits of applied math, with 6 credits from the Math dept. A 600-level WL lecture needed</a:t>
            </a:r>
          </a:p>
          <a:p>
            <a:pPr lvl="0"/>
            <a:r>
              <a:rPr lang="en-US" dirty="0"/>
              <a:t>ME 699 research</a:t>
            </a:r>
          </a:p>
          <a:p>
            <a:pPr lvl="0"/>
            <a:r>
              <a:rPr lang="en-US" dirty="0"/>
              <a:t>Dissertation</a:t>
            </a:r>
          </a:p>
          <a:p>
            <a:pPr marL="0" lvl="0" indent="0">
              <a:buNone/>
            </a:pPr>
            <a:endParaRPr lang="en-US" dirty="0"/>
          </a:p>
          <a:p>
            <a:pPr marL="0" lvl="0" indent="0">
              <a:buNone/>
            </a:pPr>
            <a:r>
              <a:rPr lang="en-US" dirty="0"/>
              <a:t>Read </a:t>
            </a:r>
            <a:r>
              <a:rPr lang="en-US" dirty="0">
                <a:hlinkClick r:id="rId2"/>
              </a:rPr>
              <a:t>Degree Requirement </a:t>
            </a:r>
            <a:r>
              <a:rPr lang="en-US" dirty="0"/>
              <a:t>webpage for details!</a:t>
            </a:r>
          </a:p>
          <a:p>
            <a:pPr marL="0" lvl="0" indent="0">
              <a:buNone/>
            </a:pPr>
            <a:endParaRPr lang="en-US" dirty="0"/>
          </a:p>
          <a:p>
            <a:pPr marL="0" lvl="0" indent="0">
              <a:buNone/>
            </a:pPr>
            <a:endParaRPr lang="en-US"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8/21/2025</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1273784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Course Registration</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846161" y="1251045"/>
            <a:ext cx="7649657" cy="4790940"/>
          </a:xfrm>
        </p:spPr>
        <p:txBody>
          <a:bodyPr>
            <a:normAutofit fontScale="92500" lnSpcReduction="10000"/>
          </a:bodyPr>
          <a:lstStyle/>
          <a:p>
            <a:pPr marL="0" lvl="0" indent="0">
              <a:buNone/>
            </a:pPr>
            <a:r>
              <a:rPr lang="en-US" b="1" dirty="0"/>
              <a:t>Registration Holds</a:t>
            </a:r>
          </a:p>
          <a:p>
            <a:pPr marL="0" indent="0">
              <a:buNone/>
            </a:pPr>
            <a:r>
              <a:rPr lang="en-US" dirty="0"/>
              <a:t>Financial responsibility, emergency contact, respect boundaries, </a:t>
            </a:r>
            <a:r>
              <a:rPr lang="en-US" dirty="0">
                <a:hlinkClick r:id="rId2"/>
              </a:rPr>
              <a:t>immunization</a:t>
            </a:r>
            <a:r>
              <a:rPr lang="en-US" dirty="0"/>
              <a:t>, final transcripts, etc.</a:t>
            </a:r>
          </a:p>
          <a:p>
            <a:pPr marL="0" lvl="0" indent="0">
              <a:buNone/>
            </a:pPr>
            <a:endParaRPr lang="en-US" b="1" dirty="0"/>
          </a:p>
          <a:p>
            <a:pPr marL="0" lvl="0" indent="0">
              <a:buNone/>
            </a:pPr>
            <a:r>
              <a:rPr lang="en-US" b="1" dirty="0"/>
              <a:t>Full-time Requirement:</a:t>
            </a:r>
          </a:p>
          <a:p>
            <a:pPr lvl="0"/>
            <a:r>
              <a:rPr lang="en-US" dirty="0"/>
              <a:t>All students must register full time (minimum 8 credits for spring/fall, maximum 3 credits online)</a:t>
            </a:r>
          </a:p>
          <a:p>
            <a:pPr lvl="0"/>
            <a:r>
              <a:rPr lang="en-US" dirty="0"/>
              <a:t>Summer registration is not required unless you are funded (minimum 6 credits for summer)</a:t>
            </a:r>
          </a:p>
          <a:p>
            <a:pPr lvl="0"/>
            <a:endParaRPr lang="en-US" dirty="0"/>
          </a:p>
          <a:p>
            <a:pPr marL="0" lvl="0" indent="0">
              <a:buNone/>
            </a:pPr>
            <a:r>
              <a:rPr lang="en-US" b="1" dirty="0"/>
              <a:t>Typical Load &amp; Course Selection:</a:t>
            </a:r>
          </a:p>
          <a:p>
            <a:pPr lvl="0"/>
            <a:r>
              <a:rPr lang="en-US" dirty="0"/>
              <a:t>2-3 courses plus RA/TA, up to 4 courses without RA/TA</a:t>
            </a:r>
          </a:p>
          <a:p>
            <a:r>
              <a:rPr lang="en-US" dirty="0"/>
              <a:t>Research students discuss with research advisors</a:t>
            </a:r>
          </a:p>
          <a:p>
            <a:pPr lvl="0"/>
            <a:r>
              <a:rPr lang="en-US" dirty="0"/>
              <a:t>PMP: 3 courses for first semester. 1 math, 2 engineering (1 MGMT)</a:t>
            </a:r>
          </a:p>
          <a:p>
            <a:pPr marL="0" lvl="0" indent="0">
              <a:buNone/>
            </a:pPr>
            <a:endParaRPr lang="en-US" dirty="0"/>
          </a:p>
          <a:p>
            <a:pPr marL="0" lvl="0" indent="0">
              <a:buNone/>
            </a:pPr>
            <a:r>
              <a:rPr lang="en-US" dirty="0"/>
              <a:t>Research students should register research credits every semester to reflect research work!</a:t>
            </a:r>
          </a:p>
          <a:p>
            <a:pPr marL="0" lvl="0" indent="0">
              <a:buNone/>
            </a:pPr>
            <a:endParaRPr lang="en-US" dirty="0"/>
          </a:p>
          <a:p>
            <a:pPr marL="0" lvl="0" indent="0">
              <a:buNone/>
            </a:pPr>
            <a:r>
              <a:rPr lang="en-US" dirty="0"/>
              <a:t>Watch for </a:t>
            </a:r>
            <a:r>
              <a:rPr lang="en-US" dirty="0">
                <a:hlinkClick r:id="rId3"/>
              </a:rPr>
              <a:t>Registration Deadlines</a:t>
            </a:r>
            <a:endParaRPr lang="en-US" dirty="0"/>
          </a:p>
          <a:p>
            <a:pPr lvl="0"/>
            <a:endParaRPr lang="en-US" dirty="0"/>
          </a:p>
          <a:p>
            <a:pPr marL="0" lvl="0" indent="0">
              <a:buNone/>
            </a:pPr>
            <a:endParaRPr lang="en-US"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8/21/2025</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1662971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Course Registration</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846161" y="1251045"/>
            <a:ext cx="7567213" cy="4683589"/>
          </a:xfrm>
        </p:spPr>
        <p:txBody>
          <a:bodyPr>
            <a:normAutofit fontScale="62500" lnSpcReduction="20000"/>
          </a:bodyPr>
          <a:lstStyle/>
          <a:p>
            <a:pPr marL="0" lvl="0" indent="0">
              <a:buNone/>
            </a:pPr>
            <a:r>
              <a:rPr lang="en-US" sz="2300" b="1" dirty="0"/>
              <a:t>Find course schedules:</a:t>
            </a:r>
          </a:p>
          <a:p>
            <a:pPr lvl="0"/>
            <a:r>
              <a:rPr lang="en-US" sz="2100" dirty="0">
                <a:hlinkClick r:id="rId2"/>
              </a:rPr>
              <a:t>myPurdue</a:t>
            </a:r>
            <a:r>
              <a:rPr lang="en-US" sz="2100" dirty="0"/>
              <a:t> &gt; Course Catalog Resources &gt; Schedule of Classes   ***MGMT registration survey for PMP only</a:t>
            </a:r>
          </a:p>
          <a:p>
            <a:pPr marL="0" lvl="0" indent="0">
              <a:buNone/>
            </a:pPr>
            <a:endParaRPr lang="en-US" sz="2100" dirty="0"/>
          </a:p>
          <a:p>
            <a:pPr marL="0" lvl="0" indent="0">
              <a:buNone/>
            </a:pPr>
            <a:r>
              <a:rPr lang="en-US" sz="2100" dirty="0"/>
              <a:t>Select PWL for online &amp; West Lafayette location, PIN for Indy location</a:t>
            </a:r>
          </a:p>
          <a:p>
            <a:pPr marL="0" lvl="0" indent="0">
              <a:buNone/>
            </a:pPr>
            <a:endParaRPr lang="en-US" sz="2300" b="1" dirty="0"/>
          </a:p>
          <a:p>
            <a:pPr marL="0" lvl="0" indent="0">
              <a:buNone/>
            </a:pPr>
            <a:r>
              <a:rPr lang="en-US" sz="2300" b="1" dirty="0"/>
              <a:t>Which section to choose:</a:t>
            </a:r>
            <a:endParaRPr lang="en-US" sz="2300" dirty="0"/>
          </a:p>
          <a:p>
            <a:pPr marL="0" lvl="0" indent="0">
              <a:buNone/>
            </a:pPr>
            <a:r>
              <a:rPr lang="en-US" sz="2100" dirty="0">
                <a:highlight>
                  <a:srgbClr val="FFFF00"/>
                </a:highlight>
              </a:rPr>
              <a:t>See offering campus &amp; schedule type</a:t>
            </a:r>
          </a:p>
          <a:p>
            <a:pPr marL="0" lvl="0" indent="0">
              <a:buNone/>
            </a:pPr>
            <a:endParaRPr lang="en-US" sz="2100" dirty="0"/>
          </a:p>
          <a:p>
            <a:pPr marL="0" indent="0">
              <a:buNone/>
            </a:pPr>
            <a:r>
              <a:rPr lang="en-US" sz="2100" b="1" dirty="0"/>
              <a:t>West Lafayette or Indianapolis </a:t>
            </a:r>
            <a:r>
              <a:rPr lang="en-US" sz="2100" dirty="0"/>
              <a:t>– showing classroom, schedule type can be lecture/laboratory/individual study/research, for residential students</a:t>
            </a:r>
          </a:p>
          <a:p>
            <a:pPr marL="0" indent="0">
              <a:buNone/>
            </a:pPr>
            <a:endParaRPr lang="en-US" sz="2100" dirty="0"/>
          </a:p>
          <a:p>
            <a:pPr marL="0" indent="0">
              <a:buNone/>
            </a:pPr>
            <a:r>
              <a:rPr lang="en-US" sz="2100" b="1" dirty="0">
                <a:solidFill>
                  <a:srgbClr val="000000"/>
                </a:solidFill>
              </a:rPr>
              <a:t>West Lafayette </a:t>
            </a:r>
            <a:r>
              <a:rPr lang="en-US" sz="2100" dirty="0">
                <a:solidFill>
                  <a:srgbClr val="000000"/>
                </a:solidFill>
              </a:rPr>
              <a:t>– showing distance learning as schedule type, ONC/OL as section, for residential students to access lectures online but take exams in person, instructor’s approval </a:t>
            </a:r>
            <a:r>
              <a:rPr lang="en-US" sz="2100" i="1" dirty="0">
                <a:solidFill>
                  <a:srgbClr val="000000"/>
                </a:solidFill>
              </a:rPr>
              <a:t>(internship/other needs)</a:t>
            </a:r>
            <a:endParaRPr lang="en-US" sz="2100" i="1" dirty="0"/>
          </a:p>
          <a:p>
            <a:pPr marL="0" lvl="0" indent="0">
              <a:buNone/>
            </a:pPr>
            <a:endParaRPr lang="en-US" sz="2000" dirty="0">
              <a:solidFill>
                <a:srgbClr val="000000"/>
              </a:solidFill>
            </a:endParaRPr>
          </a:p>
          <a:p>
            <a:pPr marL="0" lvl="0" indent="0">
              <a:buNone/>
            </a:pPr>
            <a:r>
              <a:rPr lang="en-US" sz="2100" b="1" dirty="0"/>
              <a:t>West Lafayette Continuing Ed </a:t>
            </a:r>
            <a:r>
              <a:rPr lang="en-US" sz="2100" dirty="0"/>
              <a:t>– showing distance learning as schedule type, EPE/DY as section, for online program students only.</a:t>
            </a:r>
          </a:p>
          <a:p>
            <a:pPr marL="0" lvl="0" indent="0">
              <a:buNone/>
            </a:pPr>
            <a:endParaRPr lang="en-US" sz="2100" dirty="0"/>
          </a:p>
          <a:p>
            <a:pPr marL="0" lvl="0" indent="0">
              <a:buNone/>
            </a:pPr>
            <a:r>
              <a:rPr lang="en-US" sz="2100" dirty="0">
                <a:solidFill>
                  <a:srgbClr val="FF0000"/>
                </a:solidFill>
              </a:rPr>
              <a:t>PMP students can’t take online MGMT courses!</a:t>
            </a:r>
          </a:p>
          <a:p>
            <a:pPr marL="0" lvl="0" indent="0">
              <a:buNone/>
            </a:pPr>
            <a:endParaRPr lang="en-US" sz="2100" u="sng" dirty="0"/>
          </a:p>
          <a:p>
            <a:pPr marL="0" lvl="0" indent="0">
              <a:buNone/>
            </a:pPr>
            <a:r>
              <a:rPr lang="en-US" sz="2100" i="1" dirty="0">
                <a:solidFill>
                  <a:srgbClr val="000000"/>
                </a:solidFill>
              </a:rPr>
              <a:t>(</a:t>
            </a:r>
            <a:r>
              <a:rPr lang="en-US" sz="2000" i="1" dirty="0">
                <a:solidFill>
                  <a:srgbClr val="000000"/>
                </a:solidFill>
              </a:rPr>
              <a:t>Math/Engineering EPE sections have been removed from scheduling assistant for residentials, MGMT DY sections are not)</a:t>
            </a:r>
          </a:p>
          <a:p>
            <a:pPr marL="0" lvl="0" indent="0">
              <a:buNone/>
            </a:pPr>
            <a:endParaRPr lang="en-US" dirty="0">
              <a:solidFill>
                <a:srgbClr val="00B050"/>
              </a:solidFill>
            </a:endParaRPr>
          </a:p>
          <a:p>
            <a:pPr marL="0" lvl="0" indent="0">
              <a:buNone/>
            </a:pPr>
            <a:endParaRPr lang="en-US" dirty="0"/>
          </a:p>
          <a:p>
            <a:pPr marL="0" lvl="0" indent="0">
              <a:buNone/>
            </a:pPr>
            <a:r>
              <a:rPr lang="en-US" sz="2000" dirty="0"/>
              <a:t>Read ME </a:t>
            </a:r>
            <a:r>
              <a:rPr lang="en-US" sz="2000" dirty="0">
                <a:hlinkClick r:id="rId3"/>
              </a:rPr>
              <a:t>Register for Classes </a:t>
            </a:r>
            <a:r>
              <a:rPr lang="en-US" sz="2000" dirty="0"/>
              <a:t>webpage</a:t>
            </a:r>
          </a:p>
          <a:p>
            <a:pPr marL="0" lvl="0" indent="0">
              <a:buNone/>
            </a:pPr>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8/21/2025</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1327700492"/>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6" id="{1743782F-1292-AE4D-89DE-072BECAE9728}" vid="{3C27E632-FA54-A844-81CA-D72500272F75}"/>
    </a:ext>
  </a:extLst>
</a:theme>
</file>

<file path=docProps/app.xml><?xml version="1.0" encoding="utf-8"?>
<Properties xmlns="http://schemas.openxmlformats.org/officeDocument/2006/extended-properties" xmlns:vt="http://schemas.openxmlformats.org/officeDocument/2006/docPropsVTypes">
  <Template>PU-ME-Template_Gold_StandardScreen</Template>
  <TotalTime>4322</TotalTime>
  <Words>1458</Words>
  <Application>Microsoft Office PowerPoint</Application>
  <PresentationFormat>On-screen Show (4:3)</PresentationFormat>
  <Paragraphs>284</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Wingdings</vt:lpstr>
      <vt:lpstr>Acumin Pro Medium</vt:lpstr>
      <vt:lpstr>Acumin Pro ExtraCondensed Smbd</vt:lpstr>
      <vt:lpstr>Acumin Pro SemiCondensed</vt:lpstr>
      <vt:lpstr>United Sans Cd Md</vt:lpstr>
      <vt:lpstr>Acumin Pro Semibold</vt:lpstr>
      <vt:lpstr>United Sans Reg Medium</vt:lpstr>
      <vt:lpstr>Arial</vt:lpstr>
      <vt:lpstr>Acumin Pro</vt:lpstr>
      <vt:lpstr>Acumin Pro ExtraCondensed</vt:lpstr>
      <vt:lpstr>Purdue1</vt:lpstr>
      <vt:lpstr>FAll 2025 Mechanical Engineering NEW Graduate STUDENT orientation </vt:lpstr>
      <vt:lpstr>Agenda   Intro of ME Graduate Office Staff  Welcome from Prof. Nicole Key, Associate Head of Graduate Studies  Overview of Graduate Program               Intro of ME Graduate Student Organization, by OMEGA president Sneha Srikanth  Intro of Graduate Society of Women Engineers, by GradSWE president Amanda Stone  Q&amp;A   </vt:lpstr>
      <vt:lpstr>ME Grad Office Team</vt:lpstr>
      <vt:lpstr>CoE Employment Center</vt:lpstr>
      <vt:lpstr>Business Office</vt:lpstr>
      <vt:lpstr>Summary of Degree Requirements</vt:lpstr>
      <vt:lpstr>Summary of Degree Requirements</vt:lpstr>
      <vt:lpstr>Course Registration</vt:lpstr>
      <vt:lpstr>Course Registration</vt:lpstr>
      <vt:lpstr>Plan of Study</vt:lpstr>
      <vt:lpstr>Path to PhD </vt:lpstr>
      <vt:lpstr>Funding</vt:lpstr>
      <vt:lpstr>Reminders</vt:lpstr>
      <vt:lpstr>Resources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Xiaomin Qian</dc:creator>
  <cp:lastModifiedBy>Xiaomin Qian</cp:lastModifiedBy>
  <cp:revision>225</cp:revision>
  <dcterms:created xsi:type="dcterms:W3CDTF">2020-06-22T02:53:13Z</dcterms:created>
  <dcterms:modified xsi:type="dcterms:W3CDTF">2025-08-21T13:29:20Z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7606f69-b0ae-4874-be30-7d43a3c7be10_Enabled">
    <vt:lpwstr>true</vt:lpwstr>
  </property>
  <property fmtid="{D5CDD505-2E9C-101B-9397-08002B2CF9AE}" pid="3" name="MSIP_Label_f7606f69-b0ae-4874-be30-7d43a3c7be10_SetDate">
    <vt:lpwstr>2025-07-18T20:05:32Z</vt:lpwstr>
  </property>
  <property fmtid="{D5CDD505-2E9C-101B-9397-08002B2CF9AE}" pid="4" name="MSIP_Label_f7606f69-b0ae-4874-be30-7d43a3c7be10_Method">
    <vt:lpwstr>Standard</vt:lpwstr>
  </property>
  <property fmtid="{D5CDD505-2E9C-101B-9397-08002B2CF9AE}" pid="5" name="MSIP_Label_f7606f69-b0ae-4874-be30-7d43a3c7be10_Name">
    <vt:lpwstr>defa4170-0d19-0005-0001-bc88714345d2</vt:lpwstr>
  </property>
  <property fmtid="{D5CDD505-2E9C-101B-9397-08002B2CF9AE}" pid="6" name="MSIP_Label_f7606f69-b0ae-4874-be30-7d43a3c7be10_SiteId">
    <vt:lpwstr>4130bd39-7c53-419c-b1e5-8758d6d63f21</vt:lpwstr>
  </property>
  <property fmtid="{D5CDD505-2E9C-101B-9397-08002B2CF9AE}" pid="7" name="MSIP_Label_f7606f69-b0ae-4874-be30-7d43a3c7be10_ActionId">
    <vt:lpwstr>cad2f7ca-9f77-4881-9637-960e0132568a</vt:lpwstr>
  </property>
  <property fmtid="{D5CDD505-2E9C-101B-9397-08002B2CF9AE}" pid="8" name="MSIP_Label_f7606f69-b0ae-4874-be30-7d43a3c7be10_ContentBits">
    <vt:lpwstr>0</vt:lpwstr>
  </property>
  <property fmtid="{D5CDD505-2E9C-101B-9397-08002B2CF9AE}" pid="9" name="MSIP_Label_f7606f69-b0ae-4874-be30-7d43a3c7be10_Tag">
    <vt:lpwstr>10, 3, 0, 1</vt:lpwstr>
  </property>
</Properties>
</file>