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2"/>
  </p:notesMasterIdLst>
  <p:sldIdLst>
    <p:sldId id="256" r:id="rId2"/>
    <p:sldId id="259" r:id="rId3"/>
    <p:sldId id="258" r:id="rId4"/>
    <p:sldId id="263" r:id="rId5"/>
    <p:sldId id="260" r:id="rId6"/>
    <p:sldId id="264" r:id="rId7"/>
    <p:sldId id="265" r:id="rId8"/>
    <p:sldId id="268" r:id="rId9"/>
    <p:sldId id="279" r:id="rId10"/>
    <p:sldId id="270" r:id="rId11"/>
    <p:sldId id="271" r:id="rId12"/>
    <p:sldId id="272" r:id="rId13"/>
    <p:sldId id="273" r:id="rId14"/>
    <p:sldId id="275" r:id="rId15"/>
    <p:sldId id="266" r:id="rId16"/>
    <p:sldId id="278" r:id="rId17"/>
    <p:sldId id="277" r:id="rId18"/>
    <p:sldId id="267" r:id="rId19"/>
    <p:sldId id="276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90"/>
      </p:cViewPr>
      <p:guideLst/>
    </p:cSldViewPr>
  </p:slideViewPr>
  <p:outlineViewPr>
    <p:cViewPr>
      <p:scale>
        <a:sx n="33" d="100"/>
        <a:sy n="33" d="100"/>
      </p:scale>
      <p:origin x="0" y="-2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01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Professor perceptions of how students learn data management</a:t>
            </a:r>
          </a:p>
        </c:rich>
      </c:tx>
      <c:layout>
        <c:manualLayout>
          <c:xMode val="edge"/>
          <c:yMode val="edge"/>
          <c:x val="0.20301562500000001"/>
          <c:y val="2.343749855822474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739603838582677E-2"/>
          <c:y val="0.17586336270525571"/>
          <c:w val="0.93635396161417328"/>
          <c:h val="0.733244172413621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Prevalence among Professors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Verbal instruction from professor</c:v>
                </c:pt>
                <c:pt idx="1">
                  <c:v>Formal instruction (class, workshop, etc.)</c:v>
                </c:pt>
                <c:pt idx="2">
                  <c:v>Experimentation</c:v>
                </c:pt>
                <c:pt idx="3">
                  <c:v>Peer interaction or mentoring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</c:v>
                </c:pt>
                <c:pt idx="1">
                  <c:v>9</c:v>
                </c:pt>
                <c:pt idx="2">
                  <c:v>6</c:v>
                </c:pt>
                <c:pt idx="3">
                  <c:v>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Number of Instances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Verbal instruction from professor</c:v>
                </c:pt>
                <c:pt idx="1">
                  <c:v>Formal instruction (class, workshop, etc.)</c:v>
                </c:pt>
                <c:pt idx="2">
                  <c:v>Experimentation</c:v>
                </c:pt>
                <c:pt idx="3">
                  <c:v>Peer interaction or mentoring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42</c:v>
                </c:pt>
                <c:pt idx="1">
                  <c:v>33</c:v>
                </c:pt>
                <c:pt idx="2">
                  <c:v>21</c:v>
                </c:pt>
                <c:pt idx="3">
                  <c:v>20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46727080"/>
        <c:axId val="146769808"/>
      </c:barChart>
      <c:catAx>
        <c:axId val="146727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769808"/>
        <c:crosses val="autoZero"/>
        <c:auto val="1"/>
        <c:lblAlgn val="ctr"/>
        <c:lblOffset val="100"/>
        <c:noMultiLvlLbl val="0"/>
      </c:catAx>
      <c:valAx>
        <c:axId val="1467698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6727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Likert Scale </a:t>
            </a:r>
            <a:r>
              <a:rPr lang="en-US" baseline="0" dirty="0" smtClean="0"/>
              <a:t> - Professor Perceptions of Quality of Skills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Reported Perception of Quality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Excellent</c:v>
                </c:pt>
                <c:pt idx="1">
                  <c:v>Very Good</c:v>
                </c:pt>
                <c:pt idx="2">
                  <c:v>Good</c:v>
                </c:pt>
                <c:pt idx="3">
                  <c:v>Fair</c:v>
                </c:pt>
                <c:pt idx="4">
                  <c:v>Poor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24</c:v>
                </c:pt>
                <c:pt idx="3">
                  <c:v>31</c:v>
                </c:pt>
                <c:pt idx="4">
                  <c:v>29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Professors (n=10)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Excellent</c:v>
                </c:pt>
                <c:pt idx="1">
                  <c:v>Very Good</c:v>
                </c:pt>
                <c:pt idx="2">
                  <c:v>Good</c:v>
                </c:pt>
                <c:pt idx="3">
                  <c:v>Fair</c:v>
                </c:pt>
                <c:pt idx="4">
                  <c:v>Poor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9</c:v>
                </c:pt>
                <c:pt idx="3">
                  <c:v>9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91620624"/>
        <c:axId val="391621016"/>
      </c:barChart>
      <c:catAx>
        <c:axId val="391620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621016"/>
        <c:crosses val="autoZero"/>
        <c:auto val="1"/>
        <c:lblAlgn val="ctr"/>
        <c:lblOffset val="100"/>
        <c:noMultiLvlLbl val="0"/>
      </c:catAx>
      <c:valAx>
        <c:axId val="391621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620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2A399-A7F1-4202-9CD5-72C6079CB213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293A4-C2BB-4399-B62A-D7C928E3F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13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Started at University of Illinois Geosciences Data Workshop – No one could define what skills graduate students needed to know to manage data</a:t>
            </a:r>
          </a:p>
          <a:p>
            <a:r>
              <a:rPr lang="en-US" dirty="0" smtClean="0"/>
              <a:t>Data Curation Profiles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293A4-C2BB-4399-B62A-D7C928E3F8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90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293A4-C2BB-4399-B62A-D7C928E3F8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00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 to Article</a:t>
            </a:r>
            <a:r>
              <a:rPr lang="en-US" baseline="0" dirty="0" smtClean="0"/>
              <a:t> pages for definitions.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293A4-C2BB-4399-B62A-D7C928E3F8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82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Semi-structured interview – Questions were scripted but protocol allowed for follow up questions to elicit more information</a:t>
            </a:r>
          </a:p>
          <a:p>
            <a:r>
              <a:rPr lang="en-US" dirty="0" smtClean="0"/>
              <a:t>Standardization – worksheet and interviewer’s guide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293A4-C2BB-4399-B62A-D7C928E3F8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9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Self reporting; perceptions; narrative; audio recorded. Recordings</a:t>
            </a:r>
            <a:r>
              <a:rPr lang="en-US" baseline="0" dirty="0" smtClean="0"/>
              <a:t> transcribed.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293A4-C2BB-4399-B62A-D7C928E3F8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86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r>
              <a:rPr lang="en-US" dirty="0" err="1" smtClean="0"/>
              <a:t>Lichert</a:t>
            </a:r>
            <a:r>
              <a:rPr lang="en-US" baseline="0" dirty="0" smtClean="0"/>
              <a:t> scale allowed analysis (binning and trending)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293A4-C2BB-4399-B62A-D7C928E3F8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26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72347" y="5974797"/>
            <a:ext cx="2737956" cy="8702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2" name="Group 31"/>
          <p:cNvGrpSpPr/>
          <p:nvPr/>
        </p:nvGrpSpPr>
        <p:grpSpPr>
          <a:xfrm>
            <a:off x="0" y="4390740"/>
            <a:ext cx="6773835" cy="1864377"/>
            <a:chOff x="0" y="4390739"/>
            <a:chExt cx="5080376" cy="1864377"/>
          </a:xfrm>
        </p:grpSpPr>
        <p:sp>
          <p:nvSpPr>
            <p:cNvPr id="33" name="Rectangle 32"/>
            <p:cNvSpPr/>
            <p:nvPr/>
          </p:nvSpPr>
          <p:spPr>
            <a:xfrm>
              <a:off x="0" y="4390741"/>
              <a:ext cx="5080376" cy="1864375"/>
            </a:xfrm>
            <a:prstGeom prst="rect">
              <a:avLst/>
            </a:prstGeom>
            <a:solidFill>
              <a:srgbClr val="85602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34" name="Picture 33" descr="Lines_7404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595" r="2920"/>
            <a:stretch/>
          </p:blipFill>
          <p:spPr>
            <a:xfrm>
              <a:off x="752" y="4390739"/>
              <a:ext cx="5079624" cy="1861539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0" y="0"/>
            <a:ext cx="12192000" cy="10035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447301" y="4585792"/>
            <a:ext cx="6326535" cy="1655878"/>
          </a:xfrm>
        </p:spPr>
        <p:txBody>
          <a:bodyPr anchor="t">
            <a:noAutofit/>
          </a:bodyPr>
          <a:lstStyle>
            <a:lvl1pPr>
              <a:lnSpc>
                <a:spcPts val="6400"/>
              </a:lnSpc>
              <a:defRPr sz="7000" cap="all">
                <a:solidFill>
                  <a:srgbClr val="D19B23"/>
                </a:solidFill>
              </a:defRPr>
            </a:lvl1pPr>
          </a:lstStyle>
          <a:p>
            <a:r>
              <a:rPr lang="en-US" dirty="0" smtClean="0"/>
              <a:t>Document Title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7663332" y="5623128"/>
            <a:ext cx="4149784" cy="311740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A3792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7663333" y="5918450"/>
            <a:ext cx="4149784" cy="333828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1400">
                <a:solidFill>
                  <a:srgbClr val="A3792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Date Placeholder 6"/>
          <p:cNvSpPr>
            <a:spLocks noGrp="1"/>
          </p:cNvSpPr>
          <p:nvPr>
            <p:ph type="dt" sz="half" idx="10"/>
          </p:nvPr>
        </p:nvSpPr>
        <p:spPr>
          <a:xfrm>
            <a:off x="7663332" y="6277182"/>
            <a:ext cx="4150121" cy="365125"/>
          </a:xfrm>
          <a:prstGeom prst="rect">
            <a:avLst/>
          </a:prstGeom>
        </p:spPr>
        <p:txBody>
          <a:bodyPr/>
          <a:lstStyle>
            <a:lvl1pPr algn="l">
              <a:defRPr sz="1800"/>
            </a:lvl1pPr>
          </a:lstStyle>
          <a:p>
            <a:fld id="{C1159860-D1B4-4227-81CC-64953CF34235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7660113" y="4457140"/>
            <a:ext cx="4153339" cy="11659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cap="all">
                <a:solidFill>
                  <a:schemeClr val="tx1">
                    <a:lumMod val="65000"/>
                    <a:lumOff val="35000"/>
                  </a:schemeClr>
                </a:solidFill>
                <a:latin typeface="Impact"/>
              </a:defRPr>
            </a:lvl1pPr>
            <a:lvl2pPr marL="0" indent="0">
              <a:lnSpc>
                <a:spcPts val="8900"/>
              </a:lnSpc>
              <a:spcBef>
                <a:spcPts val="0"/>
              </a:spcBef>
              <a:buFontTx/>
              <a:buNone/>
              <a:defRPr sz="9800" cap="all" baseline="0">
                <a:solidFill>
                  <a:srgbClr val="A3792C"/>
                </a:solidFill>
                <a:latin typeface="Impact"/>
              </a:defRPr>
            </a:lvl2pPr>
            <a:lvl3pPr marL="0" indent="0">
              <a:lnSpc>
                <a:spcPts val="4000"/>
              </a:lnSpc>
              <a:spcBef>
                <a:spcPts val="0"/>
              </a:spcBef>
              <a:buFontTx/>
              <a:buNone/>
              <a:defRPr sz="4000" cap="all" baseline="0">
                <a:solidFill>
                  <a:schemeClr val="bg1">
                    <a:lumMod val="65000"/>
                  </a:schemeClr>
                </a:solidFill>
                <a:latin typeface="Impact"/>
              </a:defRPr>
            </a:lvl3pPr>
          </a:lstStyle>
          <a:p>
            <a:pPr lvl="0"/>
            <a:r>
              <a:rPr lang="en-US" dirty="0" smtClean="0"/>
              <a:t>Second Line</a:t>
            </a:r>
            <a:br>
              <a:rPr lang="en-US" dirty="0" smtClean="0"/>
            </a:br>
            <a:r>
              <a:rPr lang="en-US" dirty="0" smtClean="0"/>
              <a:t>Third Line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2000" cy="439102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84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1"/>
            <a:ext cx="12192000" cy="9545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4" name="Rectangle 23"/>
          <p:cNvSpPr/>
          <p:nvPr/>
        </p:nvSpPr>
        <p:spPr>
          <a:xfrm>
            <a:off x="272347" y="5974797"/>
            <a:ext cx="2737956" cy="8702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9" name="Group 18"/>
          <p:cNvGrpSpPr/>
          <p:nvPr/>
        </p:nvGrpSpPr>
        <p:grpSpPr>
          <a:xfrm>
            <a:off x="-18016" y="4147563"/>
            <a:ext cx="9300677" cy="2304038"/>
            <a:chOff x="-13512" y="4147563"/>
            <a:chExt cx="6975508" cy="2304038"/>
          </a:xfrm>
        </p:grpSpPr>
        <p:sp>
          <p:nvSpPr>
            <p:cNvPr id="20" name="Rectangle 19"/>
            <p:cNvSpPr/>
            <p:nvPr/>
          </p:nvSpPr>
          <p:spPr>
            <a:xfrm>
              <a:off x="-13511" y="4147563"/>
              <a:ext cx="6975507" cy="2304038"/>
            </a:xfrm>
            <a:prstGeom prst="rect">
              <a:avLst/>
            </a:prstGeom>
            <a:solidFill>
              <a:srgbClr val="D19B2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21" name="Picture 20" descr="Lines_30blk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5" t="22542" r="22190"/>
            <a:stretch/>
          </p:blipFill>
          <p:spPr>
            <a:xfrm>
              <a:off x="-13512" y="4147563"/>
              <a:ext cx="6975507" cy="2304038"/>
            </a:xfrm>
            <a:prstGeom prst="rect">
              <a:avLst/>
            </a:prstGeom>
          </p:spPr>
        </p:pic>
      </p:grpSp>
      <p:cxnSp>
        <p:nvCxnSpPr>
          <p:cNvPr id="22" name="Straight Connector 21"/>
          <p:cNvCxnSpPr/>
          <p:nvPr/>
        </p:nvCxnSpPr>
        <p:spPr>
          <a:xfrm>
            <a:off x="1265302" y="5832568"/>
            <a:ext cx="7945297" cy="0"/>
          </a:xfrm>
          <a:prstGeom prst="line">
            <a:avLst/>
          </a:prstGeom>
          <a:ln>
            <a:solidFill>
              <a:srgbClr val="FFFFFF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65302" y="6340619"/>
            <a:ext cx="7945297" cy="0"/>
          </a:xfrm>
          <a:prstGeom prst="line">
            <a:avLst/>
          </a:prstGeom>
          <a:ln>
            <a:solidFill>
              <a:srgbClr val="FFFFFF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/>
        </p:nvSpPr>
        <p:spPr>
          <a:xfrm>
            <a:off x="1062102" y="4303767"/>
            <a:ext cx="8148497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400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059043" y="4240780"/>
            <a:ext cx="8151556" cy="1591789"/>
          </a:xfrm>
        </p:spPr>
        <p:txBody>
          <a:bodyPr/>
          <a:lstStyle>
            <a:lvl1pPr>
              <a:lnSpc>
                <a:spcPct val="80000"/>
              </a:lnSpc>
              <a:defRPr sz="6500">
                <a:solidFill>
                  <a:srgbClr val="756C66"/>
                </a:solidFill>
              </a:defRPr>
            </a:lvl1pPr>
          </a:lstStyle>
          <a:p>
            <a:r>
              <a:rPr lang="en-US" dirty="0" smtClean="0"/>
              <a:t>Section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4" hasCustomPrompt="1"/>
          </p:nvPr>
        </p:nvSpPr>
        <p:spPr>
          <a:xfrm>
            <a:off x="1059043" y="5799369"/>
            <a:ext cx="8151556" cy="556817"/>
          </a:xfrm>
        </p:spPr>
        <p:txBody>
          <a:bodyPr anchor="t">
            <a:noAutofit/>
          </a:bodyPr>
          <a:lstStyle>
            <a:lvl1pPr algn="l">
              <a:defRPr sz="3200" cap="all">
                <a:solidFill>
                  <a:schemeClr val="bg1"/>
                </a:solidFill>
                <a:latin typeface="Impact"/>
                <a:cs typeface="Impact"/>
              </a:defRPr>
            </a:lvl1pPr>
            <a:lvl2pPr algn="l">
              <a:defRPr>
                <a:latin typeface="Impact"/>
                <a:cs typeface="Impact"/>
              </a:defRPr>
            </a:lvl2pPr>
            <a:lvl3pPr algn="l">
              <a:defRPr>
                <a:latin typeface="Impact"/>
                <a:cs typeface="Impact"/>
              </a:defRPr>
            </a:lvl3pPr>
            <a:lvl4pPr algn="l">
              <a:defRPr>
                <a:latin typeface="Impact"/>
                <a:cs typeface="Impact"/>
              </a:defRPr>
            </a:lvl4pPr>
            <a:lvl5pPr algn="l">
              <a:defRPr>
                <a:latin typeface="Impact"/>
                <a:cs typeface="Impact"/>
              </a:defRPr>
            </a:lvl5pPr>
          </a:lstStyle>
          <a:p>
            <a:pPr lvl="0"/>
            <a:r>
              <a:rPr lang="en-US" dirty="0" smtClean="0"/>
              <a:t>Second Line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-18016" y="-8410"/>
            <a:ext cx="9301717" cy="415654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44906" y="-90"/>
            <a:ext cx="2565337" cy="115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334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0242A-CFE1-40B8-8ABE-AC764C1A150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09600" y="941895"/>
            <a:ext cx="1097280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2"/>
          </p:nvPr>
        </p:nvSpPr>
        <p:spPr>
          <a:xfrm>
            <a:off x="609601" y="1608140"/>
            <a:ext cx="10981265" cy="43264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7517" y="1271266"/>
            <a:ext cx="12174484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01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264707" cy="434270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242A-CFE1-40B8-8ABE-AC764C1A150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228806" y="1600373"/>
            <a:ext cx="5353593" cy="434254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09600" y="941895"/>
            <a:ext cx="1097280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7517" y="1271266"/>
            <a:ext cx="12174484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38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264707" cy="433440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33440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242A-CFE1-40B8-8ABE-AC764C1A150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09600" y="941895"/>
            <a:ext cx="1097280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7517" y="1271266"/>
            <a:ext cx="12174484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24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265184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265184" cy="376803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76803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9C0242A-CFE1-40B8-8ABE-AC764C1A150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09600" y="941895"/>
            <a:ext cx="1097280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7517" y="1271266"/>
            <a:ext cx="12174484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77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242A-CFE1-40B8-8ABE-AC764C1A150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09600" y="941895"/>
            <a:ext cx="10972800" cy="442912"/>
          </a:xfrm>
        </p:spPr>
        <p:txBody>
          <a:bodyPr anchor="t">
            <a:noAutofit/>
          </a:bodyPr>
          <a:lstStyle>
            <a:lvl1pPr marL="0" indent="0">
              <a:buNone/>
              <a:defRPr sz="1800" b="1" cap="all">
                <a:solidFill>
                  <a:srgbClr val="E3AE24"/>
                </a:solidFill>
                <a:latin typeface="Impact"/>
                <a:cs typeface="Impac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7517" y="1271266"/>
            <a:ext cx="12174484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91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"/>
            <a:ext cx="12192000" cy="13316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0242A-CFE1-40B8-8ABE-AC764C1A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2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159860-D1B4-4227-81CC-64953CF34235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242A-CFE1-40B8-8ABE-AC764C1A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51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1"/>
            <a:ext cx="12209516" cy="915109"/>
            <a:chOff x="0" y="0"/>
            <a:chExt cx="9157137" cy="915109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91510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20" name="Picture 19" descr="h2_lines_white.pdf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82" t="22582" r="22582" b="48017"/>
            <a:stretch/>
          </p:blipFill>
          <p:spPr>
            <a:xfrm>
              <a:off x="13137" y="1"/>
              <a:ext cx="9144000" cy="915108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5431"/>
            <a:ext cx="10981267" cy="7487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21492"/>
            <a:ext cx="10981267" cy="42214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6067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9C0242A-CFE1-40B8-8ABE-AC764C1A150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89507" y="1535528"/>
            <a:ext cx="1110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60" y="6093946"/>
            <a:ext cx="1599440" cy="58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6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kern="1200" cap="all">
          <a:solidFill>
            <a:schemeClr val="bg1"/>
          </a:solidFill>
          <a:latin typeface="Impact"/>
          <a:ea typeface="+mj-ea"/>
          <a:cs typeface="Impact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3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hyperlink" Target="http://bit.ly/1qn4Zu6" TargetMode="Externa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jdc.net/index.php/ijdc/article/view/8.1.204/306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lib.purdue.edu/dilsymposium/" TargetMode="External"/><Relationship Id="rId2" Type="http://schemas.openxmlformats.org/officeDocument/2006/relationships/hyperlink" Target="http://www.datainfolit.org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ites.google.com/a/umn.edu/data-management-course_structures/home-1" TargetMode="External"/><Relationship Id="rId5" Type="http://schemas.openxmlformats.org/officeDocument/2006/relationships/hyperlink" Target="http://datalib.edina.ac.uk/mantra/" TargetMode="External"/><Relationship Id="rId4" Type="http://schemas.openxmlformats.org/officeDocument/2006/relationships/hyperlink" Target="http://dx.doi.org/10.1353/pla.2011.0022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docs.lib.purdue.edu/dilsymposium/2013/presentations/1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msn@purdue.edu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353/pla.2011.002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dx.doi.org/10.1353/pla.2011.002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infolit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600" dirty="0" smtClean="0">
                <a:solidFill>
                  <a:schemeClr val="tx1"/>
                </a:solidFill>
              </a:rPr>
              <a:t>data Management:</a:t>
            </a:r>
            <a:r>
              <a:rPr lang="en-US" sz="5600" dirty="0"/>
              <a:t/>
            </a:r>
            <a:br>
              <a:rPr lang="en-US" sz="5600" dirty="0"/>
            </a:br>
            <a:endParaRPr lang="en-US" sz="5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gap between professor’s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expectations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graduate student skill levels in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 management</a:t>
            </a:r>
          </a:p>
          <a:p>
            <a:r>
              <a:rPr lang="en-US" dirty="0" smtClean="0">
                <a:latin typeface="Impact" panose="020B0806030902050204" pitchFamily="34" charset="0"/>
              </a:rPr>
              <a:t>Megan Sapp Nelson, Assoc. Professor of Library Sciences</a:t>
            </a:r>
            <a:endParaRPr lang="en-US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0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ParticiPant</a:t>
            </a:r>
            <a:r>
              <a:rPr lang="en-US" sz="4000" dirty="0" smtClean="0"/>
              <a:t> </a:t>
            </a:r>
            <a:r>
              <a:rPr lang="en-US" sz="4000" dirty="0" err="1" smtClean="0"/>
              <a:t>WorkSheet</a:t>
            </a:r>
            <a:r>
              <a:rPr lang="en-US" sz="4000" dirty="0" smtClean="0"/>
              <a:t> and Interviewer Manual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 smtClean="0"/>
              <a:t>How the Interview was conducted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9" r="18740" b="21852"/>
          <a:stretch/>
        </p:blipFill>
        <p:spPr>
          <a:xfrm>
            <a:off x="0" y="1384807"/>
            <a:ext cx="5486400" cy="53594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346200" y="2028642"/>
            <a:ext cx="800100" cy="3937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95700" y="2076084"/>
            <a:ext cx="800100" cy="38902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8" t="13889" r="18444" b="6297"/>
          <a:stretch/>
        </p:blipFill>
        <p:spPr>
          <a:xfrm>
            <a:off x="6527800" y="1270507"/>
            <a:ext cx="5499100" cy="54737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124700" y="2562813"/>
            <a:ext cx="4279900" cy="7874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137400" y="3556507"/>
            <a:ext cx="4279900" cy="7874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613400" y="1841500"/>
            <a:ext cx="615553" cy="4495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800" dirty="0" smtClean="0"/>
              <a:t>Source of analysis</a:t>
            </a:r>
            <a:endParaRPr lang="en-US" sz="2800" dirty="0"/>
          </a:p>
        </p:txBody>
      </p:sp>
      <p:sp>
        <p:nvSpPr>
          <p:cNvPr id="13" name="Right Arrow 12"/>
          <p:cNvSpPr/>
          <p:nvPr/>
        </p:nvSpPr>
        <p:spPr>
          <a:xfrm>
            <a:off x="6228953" y="3350213"/>
            <a:ext cx="895747" cy="407206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9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Analysis Using </a:t>
            </a:r>
            <a:r>
              <a:rPr lang="en-US" dirty="0" err="1" smtClean="0"/>
              <a:t>Nvivo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 smtClean="0"/>
              <a:t>Basic </a:t>
            </a:r>
            <a:r>
              <a:rPr lang="en-US" dirty="0" err="1" smtClean="0"/>
              <a:t>Nvivo</a:t>
            </a:r>
            <a:r>
              <a:rPr lang="en-US" dirty="0" smtClean="0"/>
              <a:t> Setup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5"/>
          <a:stretch/>
        </p:blipFill>
        <p:spPr>
          <a:xfrm>
            <a:off x="3911600" y="941895"/>
            <a:ext cx="7670800" cy="5863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800" y="1384807"/>
            <a:ext cx="36068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Structured nodes based upon interview worksheet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Unstructured nodes based upon follow- up questions in interviewer manual.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Imposed Likert scale for “Quality of Skills” follow up question to reveal trends. 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254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About Data</a:t>
            </a:r>
            <a:endParaRPr lang="en-US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278491152"/>
              </p:ext>
            </p:extLst>
          </p:nvPr>
        </p:nvGraphicFramePr>
        <p:xfrm>
          <a:off x="2184400" y="1004439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927600" y="2032000"/>
            <a:ext cx="1172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nonymous" panose="02000409000000000000" pitchFamily="49" charset="0"/>
              </a:rPr>
              <a:t>(n = 10)</a:t>
            </a:r>
            <a:endParaRPr lang="en-US" sz="1200" dirty="0">
              <a:latin typeface="Anonymous" panose="02000409000000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5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Skills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 smtClean="0"/>
              <a:t>Natural Language Description</a:t>
            </a:r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257693646"/>
              </p:ext>
            </p:extLst>
          </p:nvPr>
        </p:nvGraphicFramePr>
        <p:xfrm>
          <a:off x="2209800" y="11768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388600" y="1688105"/>
            <a:ext cx="163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90 total nodes coded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88600" y="2717800"/>
            <a:ext cx="16383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Poor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Fair 31</a:t>
            </a:r>
          </a:p>
          <a:p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34.4%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Good 24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1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26.6%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Very Good  4</a:t>
            </a:r>
          </a:p>
          <a:p>
            <a:r>
              <a:rPr lang="en-US" sz="1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4.4 %    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Excellent  2</a:t>
            </a:r>
          </a:p>
          <a:p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2.2 % 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81266" y="2699266"/>
            <a:ext cx="1210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29  </a:t>
            </a:r>
          </a:p>
          <a:p>
            <a:r>
              <a:rPr lang="en-US" sz="1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32.2%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42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Gap</a:t>
            </a:r>
            <a:endParaRPr lang="en-US" dirty="0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374756"/>
              </p:ext>
            </p:extLst>
          </p:nvPr>
        </p:nvGraphicFramePr>
        <p:xfrm>
          <a:off x="2460626" y="1064212"/>
          <a:ext cx="7702660" cy="5776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Presentation" r:id="rId3" imgW="4570330" imgH="3427437" progId="PowerPoint.Show.12">
                  <p:embed/>
                </p:oleObj>
              </mc:Choice>
              <mc:Fallback>
                <p:oleObj name="Presentation" r:id="rId3" imgW="4570330" imgH="342743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60626" y="1064212"/>
                        <a:ext cx="7702660" cy="5776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1600" y="1397000"/>
            <a:ext cx="391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http://bit.ly/1qn4Zu6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161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 noGrp="1"/>
          </p:cNvSpPr>
          <p:nvPr>
            <p:ph type="body" idx="12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447675" indent="-4476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0" indent="-439738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2400">
                <a:solidFill>
                  <a:schemeClr val="tx1"/>
                </a:solidFill>
                <a:latin typeface="+mn-lt"/>
              </a:defRPr>
            </a:lvl2pPr>
            <a:lvl3pPr marL="1293813" indent="-4032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81163" indent="-3857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800">
                <a:solidFill>
                  <a:schemeClr val="tx1"/>
                </a:solidFill>
                <a:latin typeface="+mn-lt"/>
              </a:defRPr>
            </a:lvl4pPr>
            <a:lvl5pPr marL="20701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5pPr>
            <a:lvl6pPr marL="25273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6pPr>
            <a:lvl7pPr marL="29845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7pPr>
            <a:lvl8pPr marL="34417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8pPr>
            <a:lvl9pPr marL="38989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CC9900"/>
              </a:buClr>
              <a:defRPr/>
            </a:pPr>
            <a:r>
              <a:rPr lang="en-US" sz="3200" dirty="0">
                <a:solidFill>
                  <a:srgbClr val="292929"/>
                </a:solidFill>
              </a:rPr>
              <a:t>lack of formal training in data management</a:t>
            </a:r>
          </a:p>
          <a:p>
            <a:pPr marL="0" indent="0">
              <a:buClr>
                <a:srgbClr val="CC9900"/>
              </a:buClr>
              <a:buNone/>
              <a:defRPr/>
            </a:pPr>
            <a:endParaRPr lang="en-US" sz="1000" dirty="0" smtClean="0">
              <a:solidFill>
                <a:srgbClr val="292929"/>
              </a:solidFill>
            </a:endParaRPr>
          </a:p>
          <a:p>
            <a:pPr>
              <a:buClr>
                <a:srgbClr val="CC9900"/>
              </a:buClr>
              <a:defRPr/>
            </a:pPr>
            <a:r>
              <a:rPr lang="en-US" sz="3200" dirty="0">
                <a:solidFill>
                  <a:srgbClr val="292929"/>
                </a:solidFill>
              </a:rPr>
              <a:t>lack of formal policies in the lab</a:t>
            </a:r>
          </a:p>
          <a:p>
            <a:pPr marL="0" indent="0">
              <a:buClr>
                <a:srgbClr val="CC9900"/>
              </a:buClr>
              <a:buNone/>
              <a:defRPr/>
            </a:pPr>
            <a:endParaRPr lang="en-US" sz="1000" dirty="0">
              <a:solidFill>
                <a:srgbClr val="292929"/>
              </a:solidFill>
            </a:endParaRPr>
          </a:p>
          <a:p>
            <a:pPr>
              <a:buClr>
                <a:srgbClr val="CC9900"/>
              </a:buClr>
              <a:defRPr/>
            </a:pPr>
            <a:r>
              <a:rPr lang="en-US" sz="3200" dirty="0">
                <a:solidFill>
                  <a:srgbClr val="292929"/>
                </a:solidFill>
              </a:rPr>
              <a:t>self-directed learning through trial and error</a:t>
            </a:r>
          </a:p>
          <a:p>
            <a:pPr marL="0" indent="0">
              <a:buClr>
                <a:srgbClr val="CC9900"/>
              </a:buClr>
              <a:buNone/>
              <a:defRPr/>
            </a:pPr>
            <a:endParaRPr lang="en-US" sz="1000" dirty="0" smtClean="0">
              <a:solidFill>
                <a:srgbClr val="292929"/>
              </a:solidFill>
            </a:endParaRPr>
          </a:p>
          <a:p>
            <a:pPr>
              <a:buClr>
                <a:srgbClr val="CC9900"/>
              </a:buClr>
              <a:defRPr/>
            </a:pPr>
            <a:r>
              <a:rPr lang="en-US" sz="3200" dirty="0">
                <a:solidFill>
                  <a:srgbClr val="292929"/>
                </a:solidFill>
              </a:rPr>
              <a:t>focus on data mechanics over concepts</a:t>
            </a:r>
          </a:p>
          <a:p>
            <a:pPr marL="0" indent="0">
              <a:buClr>
                <a:srgbClr val="CC9900"/>
              </a:buClr>
              <a:buNone/>
              <a:defRPr/>
            </a:pPr>
            <a:endParaRPr lang="en-US" sz="3200" dirty="0" smtClean="0">
              <a:solidFill>
                <a:srgbClr val="292929"/>
              </a:solidFill>
            </a:endParaRPr>
          </a:p>
          <a:p>
            <a:pPr marL="0" indent="0">
              <a:buClr>
                <a:srgbClr val="CC9900"/>
              </a:buClr>
              <a:buNone/>
              <a:defRPr/>
            </a:pPr>
            <a:r>
              <a:rPr lang="en-US" sz="2000" dirty="0"/>
              <a:t>Carlson, J., Johnston, L., </a:t>
            </a:r>
            <a:r>
              <a:rPr lang="en-US" sz="2000" dirty="0" err="1"/>
              <a:t>Westra</a:t>
            </a:r>
            <a:r>
              <a:rPr lang="en-US" sz="2000" dirty="0"/>
              <a:t>, B., &amp; Nichols, M. (2013). </a:t>
            </a:r>
            <a:r>
              <a:rPr lang="en-US" sz="2000" dirty="0">
                <a:hlinkClick r:id="rId2"/>
              </a:rPr>
              <a:t>Developing an approach for data management education: A report from the data information literacy project</a:t>
            </a:r>
            <a:r>
              <a:rPr lang="en-US" sz="2000" dirty="0"/>
              <a:t>. </a:t>
            </a:r>
            <a:r>
              <a:rPr lang="en-US" sz="2000" i="1" dirty="0"/>
              <a:t>International Journal of Digital Curation, 8(1). 204-217.</a:t>
            </a:r>
            <a:endParaRPr lang="en-US" sz="2000" dirty="0" smtClean="0">
              <a:solidFill>
                <a:srgbClr val="292929"/>
              </a:solidFill>
            </a:endParaRPr>
          </a:p>
          <a:p>
            <a:pPr marL="0" indent="0">
              <a:buClr>
                <a:srgbClr val="CC9900"/>
              </a:buClr>
              <a:buNone/>
              <a:defRPr/>
            </a:pPr>
            <a:endParaRPr lang="en-US" sz="3200" dirty="0">
              <a:solidFill>
                <a:srgbClr val="292929"/>
              </a:solidFill>
            </a:endParaRPr>
          </a:p>
          <a:p>
            <a:pPr marL="0" indent="0">
              <a:buClr>
                <a:srgbClr val="CC9900"/>
              </a:buClr>
              <a:buNone/>
              <a:defRPr/>
            </a:pPr>
            <a:endParaRPr lang="en-US" dirty="0" smtClean="0">
              <a:solidFill>
                <a:srgbClr val="29292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findings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87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Applications of Findings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 smtClean="0"/>
              <a:t>Strategies for Data Management in your research projects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036204"/>
              </p:ext>
            </p:extLst>
          </p:nvPr>
        </p:nvGraphicFramePr>
        <p:xfrm>
          <a:off x="317500" y="1359914"/>
          <a:ext cx="11658600" cy="451175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829300"/>
                <a:gridCol w="5829300"/>
              </a:tblGrid>
              <a:tr h="67127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For Graduate Students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For Research Advisors</a:t>
                      </a:r>
                      <a:endParaRPr lang="en-US" sz="2400" dirty="0"/>
                    </a:p>
                  </a:txBody>
                  <a:tcPr/>
                </a:tc>
              </a:tr>
              <a:tr h="54447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Use an online</a:t>
                      </a:r>
                      <a:r>
                        <a:rPr lang="en-US" baseline="0" dirty="0" smtClean="0"/>
                        <a:t> tool such as Mantra or UMN’s Research Data Management Course to get an introduction to DIL.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Use an online</a:t>
                      </a:r>
                      <a:r>
                        <a:rPr lang="en-US" baseline="0" dirty="0" smtClean="0"/>
                        <a:t> tool such as Mantra or UMN’s Research Data Management Course to get an introduction to DIL. </a:t>
                      </a:r>
                      <a:endParaRPr lang="en-US" dirty="0" smtClean="0"/>
                    </a:p>
                  </a:txBody>
                  <a:tcPr/>
                </a:tc>
              </a:tr>
              <a:tr h="544475">
                <a:tc>
                  <a:txBody>
                    <a:bodyPr/>
                    <a:lstStyle/>
                    <a:p>
                      <a:r>
                        <a:rPr lang="en-US" dirty="0" smtClean="0"/>
                        <a:t>Ask your</a:t>
                      </a:r>
                      <a:r>
                        <a:rPr lang="en-US" baseline="0" dirty="0" smtClean="0"/>
                        <a:t> advisor to see the data management plan for your project – Ask questions!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Take the Data Management</a:t>
                      </a:r>
                      <a:r>
                        <a:rPr lang="en-US" baseline="0" dirty="0" smtClean="0"/>
                        <a:t> Strategies Self Assessment to identify areas of priority to address.</a:t>
                      </a:r>
                      <a:endParaRPr lang="en-US" dirty="0" smtClean="0"/>
                    </a:p>
                  </a:txBody>
                  <a:tcPr/>
                </a:tc>
              </a:tr>
              <a:tr h="544475">
                <a:tc>
                  <a:txBody>
                    <a:bodyPr/>
                    <a:lstStyle/>
                    <a:p>
                      <a:r>
                        <a:rPr lang="en-US" dirty="0" smtClean="0"/>
                        <a:t>Take the Data Management Micro Self Assessment to identify</a:t>
                      </a:r>
                      <a:r>
                        <a:rPr lang="en-US" baseline="0" dirty="0" smtClean="0"/>
                        <a:t> data management skills to learn.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 DMPtool.org</a:t>
                      </a:r>
                      <a:r>
                        <a:rPr lang="en-US" baseline="0" dirty="0" smtClean="0"/>
                        <a:t> to develop reusable/editable data management plans. </a:t>
                      </a:r>
                      <a:endParaRPr lang="en-US" dirty="0"/>
                    </a:p>
                  </a:txBody>
                  <a:tcPr/>
                </a:tc>
              </a:tr>
              <a:tr h="54447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If you are suggesting using a tool to an advisor,</a:t>
                      </a:r>
                      <a:r>
                        <a:rPr lang="en-US" baseline="0" dirty="0" smtClean="0"/>
                        <a:t> develop docs for your colleagues on how and why it was used.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Consultation with Megan to</a:t>
                      </a:r>
                      <a:r>
                        <a:rPr lang="en-US" baseline="0" dirty="0" smtClean="0"/>
                        <a:t> brainstorm strategies for addressing specific problems.</a:t>
                      </a:r>
                      <a:endParaRPr lang="en-US" dirty="0" smtClean="0"/>
                    </a:p>
                  </a:txBody>
                  <a:tcPr/>
                </a:tc>
              </a:tr>
              <a:tr h="544475">
                <a:tc>
                  <a:txBody>
                    <a:bodyPr/>
                    <a:lstStyle/>
                    <a:p>
                      <a:r>
                        <a:rPr lang="en-US" dirty="0" smtClean="0"/>
                        <a:t>Back up everything! Ask your advisor</a:t>
                      </a:r>
                      <a:r>
                        <a:rPr lang="en-US" baseline="0" dirty="0" smtClean="0"/>
                        <a:t> about the expectations for backing up files.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Create Standard</a:t>
                      </a:r>
                      <a:r>
                        <a:rPr lang="en-US" baseline="0" dirty="0" smtClean="0"/>
                        <a:t> Operating Procedures for tasks that are repeated consistently by different research staff. </a:t>
                      </a:r>
                      <a:endParaRPr lang="en-US" dirty="0"/>
                    </a:p>
                  </a:txBody>
                  <a:tcPr/>
                </a:tc>
              </a:tr>
              <a:tr h="544475">
                <a:tc>
                  <a:txBody>
                    <a:bodyPr/>
                    <a:lstStyle/>
                    <a:p>
                      <a:r>
                        <a:rPr lang="en-US" dirty="0" smtClean="0"/>
                        <a:t>Identify a programming language or tool that is appropriate</a:t>
                      </a:r>
                      <a:r>
                        <a:rPr lang="en-US" baseline="0" dirty="0" smtClean="0"/>
                        <a:t> for your research and develop scripting or analytical skills.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Develop a file naming convention and file structure that is standardized for your lab.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91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 smtClean="0"/>
              <a:t>For more Exploration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2"/>
          </p:nvPr>
        </p:nvSpPr>
        <p:spPr>
          <a:xfrm>
            <a:off x="609601" y="1384808"/>
            <a:ext cx="10981265" cy="4825492"/>
          </a:xfrm>
        </p:spPr>
        <p:txBody>
          <a:bodyPr>
            <a:normAutofit fontScale="55000" lnSpcReduction="20000"/>
          </a:bodyPr>
          <a:lstStyle/>
          <a:p>
            <a:r>
              <a:rPr lang="en-US" sz="2900" dirty="0" smtClean="0"/>
              <a:t>Data Information Literacy Project Portal</a:t>
            </a:r>
            <a:endParaRPr lang="en-US" sz="2900" dirty="0"/>
          </a:p>
          <a:p>
            <a:r>
              <a:rPr lang="en-US" sz="2900" dirty="0" smtClean="0">
                <a:hlinkClick r:id="rId2"/>
              </a:rPr>
              <a:t>http://www.datainfolit.org</a:t>
            </a:r>
            <a:endParaRPr lang="en-US" sz="2900" dirty="0" smtClean="0"/>
          </a:p>
          <a:p>
            <a:endParaRPr lang="en-US" sz="2900" dirty="0" smtClean="0"/>
          </a:p>
          <a:p>
            <a:r>
              <a:rPr lang="en-US" sz="2900" dirty="0" smtClean="0"/>
              <a:t>Data Information Literacy Symposium </a:t>
            </a:r>
            <a:r>
              <a:rPr lang="en-US" sz="2900" dirty="0"/>
              <a:t>- </a:t>
            </a:r>
            <a:r>
              <a:rPr lang="en-US" sz="2900" dirty="0">
                <a:hlinkClick r:id="rId3"/>
              </a:rPr>
              <a:t>http://docs.lib.purdue.edu/dilsymposium</a:t>
            </a:r>
            <a:r>
              <a:rPr lang="en-US" sz="2900" dirty="0" smtClean="0">
                <a:hlinkClick r:id="rId3"/>
              </a:rPr>
              <a:t>/</a:t>
            </a:r>
            <a:endParaRPr lang="en-US" sz="2900" dirty="0" smtClean="0"/>
          </a:p>
          <a:p>
            <a:endParaRPr lang="en-US" sz="2900" dirty="0" smtClean="0"/>
          </a:p>
          <a:p>
            <a:pPr lvl="0"/>
            <a:r>
              <a:rPr lang="en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Carlson</a:t>
            </a:r>
            <a:r>
              <a:rPr lang="en" sz="2900" dirty="0">
                <a:latin typeface="Arial" panose="020B0604020202020204" pitchFamily="34" charset="0"/>
                <a:cs typeface="Arial" panose="020B0604020202020204" pitchFamily="34" charset="0"/>
              </a:rPr>
              <a:t>, J., Fosmire, M., Miller, C., &amp; Nelson, M. S. (2011). Determining data information literacy needs: A study of students and research faculty. </a:t>
            </a:r>
            <a:r>
              <a:rPr lang="en" sz="2900" i="1" dirty="0">
                <a:latin typeface="Arial" panose="020B0604020202020204" pitchFamily="34" charset="0"/>
                <a:cs typeface="Arial" panose="020B0604020202020204" pitchFamily="34" charset="0"/>
              </a:rPr>
              <a:t>portal: Libraries and the Academy</a:t>
            </a:r>
            <a:r>
              <a:rPr lang="en" sz="2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" sz="2900" i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" sz="2900" dirty="0">
                <a:latin typeface="Arial" panose="020B0604020202020204" pitchFamily="34" charset="0"/>
                <a:cs typeface="Arial" panose="020B0604020202020204" pitchFamily="34" charset="0"/>
              </a:rPr>
              <a:t>, 629-657.</a:t>
            </a:r>
            <a:r>
              <a:rPr lang="en" sz="29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en" sz="2900" u="sng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doi:10.1353/pla.2011.0022</a:t>
            </a:r>
          </a:p>
          <a:p>
            <a:pPr lvl="0"/>
            <a:endParaRPr lang="en" sz="2900" u="sng" dirty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>
              <a:buClr>
                <a:srgbClr val="CC9900"/>
              </a:buClr>
              <a:defRPr/>
            </a:pPr>
            <a:r>
              <a:rPr lang="en-US" sz="2900" dirty="0"/>
              <a:t>Carlson, J., Johnston, L., </a:t>
            </a:r>
            <a:r>
              <a:rPr lang="en-US" sz="2900" dirty="0" err="1"/>
              <a:t>Westra</a:t>
            </a:r>
            <a:r>
              <a:rPr lang="en-US" sz="2900" dirty="0"/>
              <a:t>, B., &amp; Nichols, M. (2013). Developing an approach for data management education: A report from the data information literacy project. </a:t>
            </a:r>
            <a:r>
              <a:rPr lang="en-US" sz="2900" i="1" dirty="0"/>
              <a:t>International Journal of Digital Curation, 8(1). 204-217</a:t>
            </a:r>
            <a:r>
              <a:rPr lang="en-US" sz="2900" i="1" dirty="0" smtClean="0"/>
              <a:t>.</a:t>
            </a:r>
          </a:p>
          <a:p>
            <a:pPr>
              <a:buClr>
                <a:srgbClr val="CC9900"/>
              </a:buClr>
              <a:defRPr/>
            </a:pPr>
            <a:endParaRPr lang="en-US" sz="2900" i="1" dirty="0">
              <a:solidFill>
                <a:srgbClr val="292929"/>
              </a:solidFill>
            </a:endParaRPr>
          </a:p>
          <a:p>
            <a:pPr>
              <a:buClr>
                <a:srgbClr val="CC9900"/>
              </a:buClr>
              <a:defRPr/>
            </a:pPr>
            <a:r>
              <a:rPr lang="en-US" sz="2900" dirty="0" smtClean="0">
                <a:solidFill>
                  <a:srgbClr val="292929"/>
                </a:solidFill>
              </a:rPr>
              <a:t>Research </a:t>
            </a:r>
            <a:r>
              <a:rPr lang="en-US" sz="2900" dirty="0">
                <a:solidFill>
                  <a:srgbClr val="292929"/>
                </a:solidFill>
              </a:rPr>
              <a:t>Data Mantra </a:t>
            </a:r>
            <a:r>
              <a:rPr lang="en-US" sz="2900" dirty="0">
                <a:solidFill>
                  <a:srgbClr val="292929"/>
                </a:solidFill>
                <a:hlinkClick r:id="rId5"/>
              </a:rPr>
              <a:t>http://datalib.edina.ac.uk/mantra</a:t>
            </a:r>
            <a:r>
              <a:rPr lang="en-US" sz="2900" dirty="0" smtClean="0">
                <a:solidFill>
                  <a:srgbClr val="292929"/>
                </a:solidFill>
                <a:hlinkClick r:id="rId5"/>
              </a:rPr>
              <a:t>/</a:t>
            </a:r>
            <a:endParaRPr lang="en-US" sz="2900" dirty="0" smtClean="0">
              <a:solidFill>
                <a:srgbClr val="292929"/>
              </a:solidFill>
            </a:endParaRPr>
          </a:p>
          <a:p>
            <a:pPr>
              <a:buClr>
                <a:srgbClr val="CC9900"/>
              </a:buClr>
              <a:defRPr/>
            </a:pPr>
            <a:endParaRPr lang="en-US" sz="2900" dirty="0" smtClean="0">
              <a:solidFill>
                <a:srgbClr val="292929"/>
              </a:solidFill>
            </a:endParaRPr>
          </a:p>
          <a:p>
            <a:pPr>
              <a:buClr>
                <a:srgbClr val="CC9900"/>
              </a:buClr>
              <a:defRPr/>
            </a:pPr>
            <a:r>
              <a:rPr lang="en-US" sz="2900" dirty="0" smtClean="0">
                <a:solidFill>
                  <a:srgbClr val="292929"/>
                </a:solidFill>
              </a:rPr>
              <a:t>UMN Data Management </a:t>
            </a:r>
            <a:r>
              <a:rPr lang="en-US" sz="2900" dirty="0">
                <a:solidFill>
                  <a:srgbClr val="292929"/>
                </a:solidFill>
              </a:rPr>
              <a:t>Online Course </a:t>
            </a:r>
            <a:r>
              <a:rPr lang="en-US" sz="2900" dirty="0">
                <a:solidFill>
                  <a:srgbClr val="292929"/>
                </a:solidFill>
                <a:hlinkClick r:id="rId6"/>
              </a:rPr>
              <a:t>https://</a:t>
            </a:r>
            <a:r>
              <a:rPr lang="en-US" sz="2900" dirty="0" smtClean="0">
                <a:solidFill>
                  <a:srgbClr val="292929"/>
                </a:solidFill>
                <a:hlinkClick r:id="rId6"/>
              </a:rPr>
              <a:t>sites.google.com/a/umn.edu/data-management-course_structures/home-1</a:t>
            </a:r>
            <a:endParaRPr lang="en-US" sz="2900" dirty="0" smtClean="0">
              <a:solidFill>
                <a:srgbClr val="292929"/>
              </a:solidFill>
            </a:endParaRPr>
          </a:p>
          <a:p>
            <a:pPr>
              <a:buClr>
                <a:srgbClr val="CC9900"/>
              </a:buClr>
              <a:defRPr/>
            </a:pPr>
            <a:r>
              <a:rPr lang="en-US" sz="4400" dirty="0" smtClean="0">
                <a:solidFill>
                  <a:srgbClr val="292929"/>
                </a:solidFill>
              </a:rPr>
              <a:t>Coming Soon…</a:t>
            </a:r>
          </a:p>
          <a:p>
            <a:pPr>
              <a:buClr>
                <a:srgbClr val="CC9900"/>
              </a:buClr>
              <a:defRPr/>
            </a:pPr>
            <a:r>
              <a:rPr lang="en-US" sz="3600" dirty="0" smtClean="0">
                <a:solidFill>
                  <a:srgbClr val="292929"/>
                </a:solidFill>
              </a:rPr>
              <a:t>Carlson, J and Johnston, L., ed. (2014). </a:t>
            </a:r>
            <a:r>
              <a:rPr lang="en-US" sz="3600" i="1" dirty="0" smtClean="0">
                <a:solidFill>
                  <a:srgbClr val="292929"/>
                </a:solidFill>
              </a:rPr>
              <a:t>Data Information Literacy: Librarians, data, and the education of a new generation of researchers</a:t>
            </a:r>
            <a:r>
              <a:rPr lang="en-US" sz="3600" dirty="0" smtClean="0">
                <a:solidFill>
                  <a:srgbClr val="292929"/>
                </a:solidFill>
              </a:rPr>
              <a:t>. West Lafayette, IN: Purdue University Press</a:t>
            </a:r>
          </a:p>
          <a:p>
            <a:pPr>
              <a:buClr>
                <a:srgbClr val="CC9900"/>
              </a:buClr>
              <a:defRPr/>
            </a:pPr>
            <a:endParaRPr lang="en-US" sz="4400" dirty="0">
              <a:solidFill>
                <a:srgbClr val="292929"/>
              </a:solidFill>
            </a:endParaRPr>
          </a:p>
          <a:p>
            <a:pPr lvl="0"/>
            <a:endParaRPr lang="en" sz="3200" u="sng" dirty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61019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2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latin typeface="Impact" panose="020B0806030902050204" pitchFamily="34" charset="0"/>
              </a:rPr>
              <a:t>Co-Investigators/Co-Authors</a:t>
            </a:r>
          </a:p>
          <a:p>
            <a:r>
              <a:rPr lang="en-US" sz="2000" dirty="0" smtClean="0"/>
              <a:t>Camille Andrews – Cornell University </a:t>
            </a:r>
          </a:p>
          <a:p>
            <a:r>
              <a:rPr lang="en-US" sz="2000" dirty="0" smtClean="0"/>
              <a:t>Jake </a:t>
            </a:r>
            <a:r>
              <a:rPr lang="en-US" sz="2000" dirty="0" smtClean="0"/>
              <a:t>Carlson - University </a:t>
            </a:r>
            <a:r>
              <a:rPr lang="en-US" sz="2000" dirty="0" smtClean="0"/>
              <a:t>of Michigan</a:t>
            </a:r>
          </a:p>
          <a:p>
            <a:r>
              <a:rPr lang="en-US" sz="2000" dirty="0" smtClean="0"/>
              <a:t>Michael </a:t>
            </a:r>
            <a:r>
              <a:rPr lang="en-US" sz="2000" dirty="0" err="1" smtClean="0"/>
              <a:t>Fosmire</a:t>
            </a:r>
            <a:r>
              <a:rPr lang="en-US" sz="2000" dirty="0" smtClean="0"/>
              <a:t> – Purdue University</a:t>
            </a:r>
          </a:p>
          <a:p>
            <a:r>
              <a:rPr lang="en-US" sz="2000" dirty="0" smtClean="0"/>
              <a:t>John </a:t>
            </a:r>
            <a:r>
              <a:rPr lang="en-US" sz="2000" dirty="0" err="1" smtClean="0"/>
              <a:t>Jeffryes</a:t>
            </a:r>
            <a:r>
              <a:rPr lang="en-US" sz="2000" dirty="0" smtClean="0"/>
              <a:t> – University of Minnesota</a:t>
            </a:r>
          </a:p>
          <a:p>
            <a:r>
              <a:rPr lang="en-US" sz="2000" dirty="0" smtClean="0"/>
              <a:t>Lisa Johnston – University of Minnesota</a:t>
            </a:r>
            <a:endParaRPr lang="en-US" sz="2000" dirty="0"/>
          </a:p>
          <a:p>
            <a:r>
              <a:rPr lang="en-US" sz="2000" dirty="0" smtClean="0"/>
              <a:t>Dean Walton – University of Oregon</a:t>
            </a:r>
          </a:p>
          <a:p>
            <a:r>
              <a:rPr lang="en-US" sz="2000" dirty="0" smtClean="0"/>
              <a:t>Brian </a:t>
            </a:r>
            <a:r>
              <a:rPr lang="en-US" sz="2000" dirty="0" err="1" smtClean="0"/>
              <a:t>Westra</a:t>
            </a:r>
            <a:r>
              <a:rPr lang="en-US" sz="2000" dirty="0" smtClean="0"/>
              <a:t> – University of Oregon</a:t>
            </a:r>
          </a:p>
          <a:p>
            <a:r>
              <a:rPr lang="en-US" sz="2000" dirty="0" smtClean="0"/>
              <a:t>Marianne </a:t>
            </a:r>
            <a:r>
              <a:rPr lang="en-US" sz="2000" dirty="0" err="1" smtClean="0"/>
              <a:t>Stowell</a:t>
            </a:r>
            <a:r>
              <a:rPr lang="en-US" sz="2000" dirty="0" smtClean="0"/>
              <a:t> Bracke – Purdue University</a:t>
            </a:r>
          </a:p>
          <a:p>
            <a:r>
              <a:rPr lang="en-US" sz="2000" dirty="0" smtClean="0"/>
              <a:t>Sarah Wright – Cornell University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Transcriptionists: Dianna Deputy and Sandy Galloway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100233" y="1552580"/>
            <a:ext cx="5143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Impact" panose="020B0806030902050204" pitchFamily="34" charset="0"/>
              </a:rPr>
              <a:t>Granting Agency </a:t>
            </a:r>
          </a:p>
          <a:p>
            <a:endParaRPr lang="en-US" sz="2400" dirty="0">
              <a:latin typeface="Impact" panose="020B0806030902050204" pitchFamily="34" charset="0"/>
            </a:endParaRPr>
          </a:p>
          <a:p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791" y="2331905"/>
            <a:ext cx="2780017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2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 smtClean="0"/>
              <a:t>Slide Sources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2"/>
          </p:nvPr>
        </p:nvSpPr>
        <p:spPr>
          <a:xfrm>
            <a:off x="601135" y="1544640"/>
            <a:ext cx="10981265" cy="4326469"/>
          </a:xfrm>
        </p:spPr>
        <p:txBody>
          <a:bodyPr>
            <a:normAutofit/>
          </a:bodyPr>
          <a:lstStyle/>
          <a:p>
            <a:r>
              <a:rPr lang="en-US" sz="2800" dirty="0"/>
              <a:t>Some slides adapted from: Carlson, J. and Sapp Nelson, M. (2014) “Data Information Literacy” </a:t>
            </a:r>
            <a:r>
              <a:rPr lang="en-US" sz="2800" i="1" dirty="0"/>
              <a:t>Committee on Institutional Cooperation (CIC) Library Conference</a:t>
            </a:r>
            <a:r>
              <a:rPr lang="en-US" sz="2800" dirty="0"/>
              <a:t>, University of Michigan, Ann Arbor, MI. </a:t>
            </a:r>
          </a:p>
          <a:p>
            <a:endParaRPr lang="en-US" sz="2800" dirty="0" smtClean="0"/>
          </a:p>
          <a:p>
            <a:r>
              <a:rPr lang="en-US" sz="2800" dirty="0" smtClean="0"/>
              <a:t>Some slides adapted from: </a:t>
            </a:r>
            <a:r>
              <a:rPr lang="en-US" sz="2800" dirty="0"/>
              <a:t>Carlson et al. (2013). “DIL Symposium Day 1 Slides” </a:t>
            </a:r>
            <a:r>
              <a:rPr lang="en-US" sz="2800" i="1" dirty="0"/>
              <a:t>Data Information Literacy Symposium</a:t>
            </a:r>
            <a:r>
              <a:rPr lang="en-US" sz="2800" dirty="0"/>
              <a:t>, Purdue University, West Lafayette, IN. Available for download at </a:t>
            </a:r>
            <a:r>
              <a:rPr lang="en-US" sz="2800" dirty="0">
                <a:hlinkClick r:id="rId2"/>
              </a:rPr>
              <a:t>http://docs.lib.purdue.edu/dilsymposium/2013/presentations/1</a:t>
            </a:r>
            <a:r>
              <a:rPr lang="en-US" sz="2800" dirty="0" smtClean="0">
                <a:hlinkClick r:id="rId2"/>
              </a:rPr>
              <a:t>/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5156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2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Define Data Information Literacy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Identify </a:t>
            </a:r>
            <a:r>
              <a:rPr lang="en-US" sz="2800" dirty="0" smtClean="0"/>
              <a:t>competencies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Explain design of interview instrument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Describe the transcript </a:t>
            </a:r>
            <a:r>
              <a:rPr lang="en-US" sz="2800" dirty="0" smtClean="0"/>
              <a:t>analysis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Introduce findings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Discuss implications of </a:t>
            </a:r>
            <a:r>
              <a:rPr lang="en-US" sz="2800" dirty="0" smtClean="0"/>
              <a:t>findings </a:t>
            </a:r>
            <a:r>
              <a:rPr lang="en-US" sz="2800" dirty="0" smtClean="0"/>
              <a:t>for graduate education and research advisors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139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Contact Megan Sapp Nelson </a:t>
            </a:r>
            <a:r>
              <a:rPr lang="en-US" smtClean="0"/>
              <a:t>at </a:t>
            </a:r>
            <a:r>
              <a:rPr lang="en-US" smtClean="0">
                <a:hlinkClick r:id="rId2"/>
              </a:rPr>
              <a:t>msn@purdue.edu</a:t>
            </a:r>
            <a:r>
              <a:rPr lang="en-US" smtClean="0"/>
              <a:t>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2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3779" y="157655"/>
            <a:ext cx="11398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Impact" panose="020B0806030902050204" pitchFamily="34" charset="0"/>
              </a:rPr>
              <a:t>Data Information Literacy</a:t>
            </a:r>
            <a:endParaRPr lang="en-US" sz="6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779" y="1008993"/>
            <a:ext cx="115245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“…Merges the concepts of researcher-as-producer and researcher-as-consumer of data products.”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 “It builds upon and reintegrates data, statistical, information, and science data literacy into an emerging skill set.”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In practice, it is a collection of skills that allow an individual to use, create, preserve, and share a data set ethically and efficiently. </a:t>
            </a:r>
            <a:endParaRPr lang="en-US" sz="3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80594" y="5545521"/>
            <a:ext cx="9743089" cy="1061655"/>
          </a:xfrm>
        </p:spPr>
        <p:txBody>
          <a:bodyPr/>
          <a:lstStyle/>
          <a:p>
            <a:pPr lvl="0"/>
            <a:r>
              <a:rPr lang="en" sz="1600" dirty="0">
                <a:latin typeface="Arial" panose="020B0604020202020204" pitchFamily="34" charset="0"/>
                <a:cs typeface="Arial" panose="020B0604020202020204" pitchFamily="34" charset="0"/>
              </a:rPr>
              <a:t>Carlson, J., Fosmire, M., Miller, C., &amp; Nelson, M. S. (2011). Determining data information literacy needs: A study of students and research faculty. </a:t>
            </a:r>
            <a:r>
              <a:rPr lang="en" sz="1600" i="1" dirty="0">
                <a:latin typeface="Arial" panose="020B0604020202020204" pitchFamily="34" charset="0"/>
                <a:cs typeface="Arial" panose="020B0604020202020204" pitchFamily="34" charset="0"/>
              </a:rPr>
              <a:t>portal: Libraries and the Academy</a:t>
            </a:r>
            <a:r>
              <a:rPr lang="en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" sz="1600" i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" sz="1600" dirty="0">
                <a:latin typeface="Arial" panose="020B0604020202020204" pitchFamily="34" charset="0"/>
                <a:cs typeface="Arial" panose="020B0604020202020204" pitchFamily="34" charset="0"/>
              </a:rPr>
              <a:t>, 629-657.</a:t>
            </a:r>
            <a:r>
              <a:rPr lang="en" sz="16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doi:10.1353/pla.2011.0022</a:t>
            </a:r>
            <a:endParaRPr lang="en" sz="1600" u="sng" dirty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54371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 competencies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 smtClean="0"/>
              <a:t>Areas of knowledge for development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439452"/>
            <a:ext cx="8870449" cy="4663844"/>
          </a:xfrm>
          <a:prstGeom prst="rect">
            <a:avLst/>
          </a:prstGeom>
        </p:spPr>
      </p:pic>
      <p:sp>
        <p:nvSpPr>
          <p:cNvPr id="7" name="Shape 32"/>
          <p:cNvSpPr txBox="1"/>
          <p:nvPr/>
        </p:nvSpPr>
        <p:spPr>
          <a:xfrm>
            <a:off x="2081048" y="6180922"/>
            <a:ext cx="10236361" cy="677078"/>
          </a:xfrm>
          <a:prstGeom prst="rect">
            <a:avLst/>
          </a:prstGeom>
        </p:spPr>
        <p:txBody>
          <a:bodyPr wrap="square" lIns="91425" tIns="91425" rIns="91425" bIns="91425" anchor="ctr" anchorCtr="0">
            <a:spAutoFit/>
          </a:bodyPr>
          <a:lstStyle/>
          <a:p>
            <a:pPr lvl="0" rtl="0">
              <a:buNone/>
            </a:pPr>
            <a:r>
              <a:rPr lang="en" sz="1600" dirty="0">
                <a:latin typeface="Arial" panose="020B0604020202020204" pitchFamily="34" charset="0"/>
                <a:cs typeface="Arial" panose="020B0604020202020204" pitchFamily="34" charset="0"/>
              </a:rPr>
              <a:t>Carlson, J., Fosmire, M., Miller, C., &amp; Nelson, M. S. (2011). Determining data information literacy needs: A study of students and research faculty. </a:t>
            </a:r>
            <a:r>
              <a:rPr lang="en" sz="1600" i="1" dirty="0">
                <a:latin typeface="Arial" panose="020B0604020202020204" pitchFamily="34" charset="0"/>
                <a:cs typeface="Arial" panose="020B0604020202020204" pitchFamily="34" charset="0"/>
              </a:rPr>
              <a:t>portal: Libraries and the Academy</a:t>
            </a:r>
            <a:r>
              <a:rPr lang="en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" sz="1600" i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" sz="1600" dirty="0">
                <a:latin typeface="Arial" panose="020B0604020202020204" pitchFamily="34" charset="0"/>
                <a:cs typeface="Arial" panose="020B0604020202020204" pitchFamily="34" charset="0"/>
              </a:rPr>
              <a:t>, 629-657.</a:t>
            </a:r>
            <a:r>
              <a:rPr lang="en" sz="16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doi:10.1353/pla.2011.0022</a:t>
            </a:r>
          </a:p>
        </p:txBody>
      </p:sp>
    </p:spTree>
    <p:extLst>
      <p:ext uri="{BB962C8B-B14F-4D97-AF65-F5344CB8AC3E}">
        <p14:creationId xmlns:p14="http://schemas.microsoft.com/office/powerpoint/2010/main" val="352226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Data Information Literacy Project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Grant Overview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76201"/>
            <a:ext cx="8991600" cy="762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500" kern="1200" cap="all">
                <a:solidFill>
                  <a:srgbClr val="756C66"/>
                </a:solidFill>
                <a:latin typeface="Impact"/>
                <a:ea typeface="+mj-ea"/>
                <a:cs typeface="Impact"/>
              </a:defRPr>
            </a:lvl1pPr>
          </a:lstStyle>
          <a:p>
            <a:pPr algn="ctr"/>
            <a:r>
              <a:rPr lang="en-US" sz="4000" smtClean="0"/>
              <a:t>DIL Grant</a:t>
            </a:r>
            <a:endParaRPr lang="en-US" sz="4000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504497" y="825024"/>
            <a:ext cx="7457089" cy="374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7675" indent="-4476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0" indent="-439738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2400">
                <a:solidFill>
                  <a:schemeClr val="tx1"/>
                </a:solidFill>
                <a:latin typeface="+mn-lt"/>
              </a:defRPr>
            </a:lvl2pPr>
            <a:lvl3pPr marL="1293813" indent="-4032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81163" indent="-385763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800">
                <a:solidFill>
                  <a:schemeClr val="tx1"/>
                </a:solidFill>
                <a:latin typeface="+mn-lt"/>
              </a:defRPr>
            </a:lvl4pPr>
            <a:lvl5pPr marL="20701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5pPr>
            <a:lvl6pPr marL="25273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6pPr>
            <a:lvl7pPr marL="29845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7pPr>
            <a:lvl8pPr marL="34417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8pPr>
            <a:lvl9pPr marL="38989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CC9900"/>
              </a:buCl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rgbClr val="292929"/>
                </a:solidFill>
              </a:rPr>
              <a:t>Research Questions:</a:t>
            </a:r>
          </a:p>
          <a:p>
            <a:pPr>
              <a:buClr>
                <a:srgbClr val="CC9900"/>
              </a:buClr>
              <a:defRPr/>
            </a:pPr>
            <a:r>
              <a:rPr lang="en-US" dirty="0" smtClean="0">
                <a:solidFill>
                  <a:srgbClr val="292929"/>
                </a:solidFill>
              </a:rPr>
              <a:t>How appropriate is the list of competencies that we had developed? </a:t>
            </a:r>
          </a:p>
          <a:p>
            <a:pPr>
              <a:buClr>
                <a:srgbClr val="CC9900"/>
              </a:buClr>
              <a:defRPr/>
            </a:pPr>
            <a:r>
              <a:rPr lang="en-US" dirty="0" smtClean="0">
                <a:solidFill>
                  <a:srgbClr val="292929"/>
                </a:solidFill>
              </a:rPr>
              <a:t>What </a:t>
            </a:r>
            <a:r>
              <a:rPr lang="en-US" dirty="0" smtClean="0">
                <a:solidFill>
                  <a:srgbClr val="292929"/>
                </a:solidFill>
              </a:rPr>
              <a:t>knowledge and skills with data will graduate students need to be successful?</a:t>
            </a:r>
          </a:p>
          <a:p>
            <a:pPr>
              <a:buClr>
                <a:srgbClr val="CC9900"/>
              </a:buClr>
              <a:defRPr/>
            </a:pPr>
            <a:r>
              <a:rPr lang="en-US" dirty="0" smtClean="0">
                <a:solidFill>
                  <a:srgbClr val="292929"/>
                </a:solidFill>
              </a:rPr>
              <a:t>What </a:t>
            </a:r>
            <a:r>
              <a:rPr lang="en-US" dirty="0">
                <a:solidFill>
                  <a:srgbClr val="292929"/>
                </a:solidFill>
              </a:rPr>
              <a:t>role could librarians play in teaching these skills</a:t>
            </a:r>
            <a:r>
              <a:rPr lang="en-US" dirty="0" smtClean="0">
                <a:solidFill>
                  <a:srgbClr val="292929"/>
                </a:solidFill>
              </a:rPr>
              <a:t>?</a:t>
            </a:r>
          </a:p>
          <a:p>
            <a:pPr marL="0" indent="0">
              <a:buClr>
                <a:srgbClr val="CC9900"/>
              </a:buClr>
              <a:buNone/>
              <a:defRPr/>
            </a:pPr>
            <a:endParaRPr lang="en-US" sz="3200" dirty="0">
              <a:solidFill>
                <a:srgbClr val="292929"/>
              </a:solidFill>
            </a:endParaRPr>
          </a:p>
          <a:p>
            <a:pPr marL="0" indent="0">
              <a:buClr>
                <a:srgbClr val="CC9900"/>
              </a:buClr>
              <a:buNone/>
              <a:defRPr/>
            </a:pPr>
            <a:endParaRPr lang="en-US" dirty="0" smtClean="0">
              <a:solidFill>
                <a:srgbClr val="292929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483" y="3002845"/>
            <a:ext cx="2782866" cy="13432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992" y="1631731"/>
            <a:ext cx="24955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1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Case Studies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367" y="1509797"/>
            <a:ext cx="8181541" cy="5194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57" y="1509797"/>
            <a:ext cx="2150962" cy="9180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57" y="2873474"/>
            <a:ext cx="2044769" cy="98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8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Phases</a:t>
            </a:r>
            <a:endParaRPr lang="en-US" dirty="0"/>
          </a:p>
        </p:txBody>
      </p:sp>
      <p:sp>
        <p:nvSpPr>
          <p:cNvPr id="5" name="Shape 63"/>
          <p:cNvSpPr/>
          <p:nvPr/>
        </p:nvSpPr>
        <p:spPr>
          <a:xfrm>
            <a:off x="2749986" y="1117012"/>
            <a:ext cx="2074675" cy="174417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6" name="Shape 64"/>
          <p:cNvSpPr/>
          <p:nvPr/>
        </p:nvSpPr>
        <p:spPr>
          <a:xfrm>
            <a:off x="9306168" y="6094030"/>
            <a:ext cx="1742705" cy="72144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7" name="Shape 66"/>
          <p:cNvSpPr txBox="1"/>
          <p:nvPr/>
        </p:nvSpPr>
        <p:spPr>
          <a:xfrm>
            <a:off x="2601464" y="2930301"/>
            <a:ext cx="2777058" cy="553968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 sz="2400" dirty="0"/>
              <a:t>Literature Review</a:t>
            </a:r>
          </a:p>
        </p:txBody>
      </p:sp>
      <p:sp>
        <p:nvSpPr>
          <p:cNvPr id="8" name="Shape 67"/>
          <p:cNvSpPr/>
          <p:nvPr/>
        </p:nvSpPr>
        <p:spPr>
          <a:xfrm>
            <a:off x="6974266" y="1110396"/>
            <a:ext cx="2117596" cy="166162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9" name="Shape 70"/>
          <p:cNvSpPr txBox="1"/>
          <p:nvPr/>
        </p:nvSpPr>
        <p:spPr>
          <a:xfrm>
            <a:off x="7114863" y="2861189"/>
            <a:ext cx="1976999" cy="553968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 sz="2400" dirty="0"/>
              <a:t>Interviews</a:t>
            </a:r>
          </a:p>
        </p:txBody>
      </p:sp>
      <p:sp>
        <p:nvSpPr>
          <p:cNvPr id="10" name="Shape 71"/>
          <p:cNvSpPr txBox="1"/>
          <p:nvPr/>
        </p:nvSpPr>
        <p:spPr>
          <a:xfrm>
            <a:off x="7769400" y="5049252"/>
            <a:ext cx="3358142" cy="923299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lvl="0" algn="ctr" rtl="0">
              <a:buNone/>
            </a:pPr>
            <a:r>
              <a:rPr lang="en" sz="2400" dirty="0" smtClean="0"/>
              <a:t>Develop Educational Programs</a:t>
            </a:r>
            <a:endParaRPr lang="en" sz="2400" dirty="0"/>
          </a:p>
        </p:txBody>
      </p:sp>
      <p:sp>
        <p:nvSpPr>
          <p:cNvPr id="11" name="Right Arrow 10"/>
          <p:cNvSpPr/>
          <p:nvPr/>
        </p:nvSpPr>
        <p:spPr>
          <a:xfrm>
            <a:off x="5237515" y="1934745"/>
            <a:ext cx="1441408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712" y="3405180"/>
            <a:ext cx="2427542" cy="1640487"/>
          </a:xfrm>
          <a:prstGeom prst="rect">
            <a:avLst/>
          </a:prstGeom>
        </p:spPr>
      </p:pic>
      <p:sp>
        <p:nvSpPr>
          <p:cNvPr id="13" name="Bent Arrow 12"/>
          <p:cNvSpPr/>
          <p:nvPr/>
        </p:nvSpPr>
        <p:spPr>
          <a:xfrm rot="5400000">
            <a:off x="9372847" y="1493800"/>
            <a:ext cx="845050" cy="9906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968" y="3504116"/>
            <a:ext cx="2476501" cy="1924982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 rot="10800000">
            <a:off x="7415461" y="4295692"/>
            <a:ext cx="873475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hape 66"/>
          <p:cNvSpPr txBox="1"/>
          <p:nvPr/>
        </p:nvSpPr>
        <p:spPr>
          <a:xfrm>
            <a:off x="4973321" y="5694491"/>
            <a:ext cx="3207879" cy="553968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>
              <a:buNone/>
            </a:pPr>
            <a:r>
              <a:rPr lang="en" sz="2400" dirty="0" smtClean="0"/>
              <a:t>Implement Programs</a:t>
            </a:r>
            <a:endParaRPr lang="en" sz="2400" dirty="0"/>
          </a:p>
        </p:txBody>
      </p:sp>
      <p:sp>
        <p:nvSpPr>
          <p:cNvPr id="17" name="Right Arrow 16"/>
          <p:cNvSpPr/>
          <p:nvPr/>
        </p:nvSpPr>
        <p:spPr>
          <a:xfrm rot="10800000">
            <a:off x="3740656" y="4295692"/>
            <a:ext cx="873475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jrcarlso\AppData\Local\Microsoft\Windows\Temporary Internet Files\Content.IE5\RYXQTECW\MC900432599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497" y="3693374"/>
            <a:ext cx="2106639" cy="210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092670" y="5632365"/>
            <a:ext cx="2627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Develop DIL Model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548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Instruments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 smtClean="0"/>
              <a:t>Overview of Development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All interview instruments are available at </a:t>
            </a:r>
            <a:r>
              <a:rPr lang="en-US" sz="2800" dirty="0" smtClean="0">
                <a:hlinkClick r:id="rId3"/>
              </a:rPr>
              <a:t>http://www.datainfolit.org</a:t>
            </a:r>
            <a:r>
              <a:rPr lang="en-US" sz="2800" dirty="0" smtClean="0"/>
              <a:t> under the Materials tab.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Instrument was based on competencies and organized around research project data management lifecycle.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Semi-structured </a:t>
            </a:r>
            <a:r>
              <a:rPr lang="en-US" sz="2800" dirty="0" smtClean="0"/>
              <a:t>interview 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Standardization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561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Convenience sample: People we had previous partnerships with. </a:t>
            </a:r>
          </a:p>
          <a:p>
            <a:r>
              <a:rPr lang="en-US" sz="2800" dirty="0" smtClean="0"/>
              <a:t>Faculty: n = 8 </a:t>
            </a:r>
          </a:p>
          <a:p>
            <a:r>
              <a:rPr lang="en-US" sz="2800" dirty="0" smtClean="0"/>
              <a:t>Two faculty members were interviewed in two separate sessions.  Therefore “n” can also appear as 9 or 10, since the transcripts for those two interviews were analyzed separately from the initial session. </a:t>
            </a:r>
          </a:p>
          <a:p>
            <a:endParaRPr lang="en-US" sz="2800" dirty="0"/>
          </a:p>
          <a:p>
            <a:r>
              <a:rPr lang="en-US" sz="2800" dirty="0" smtClean="0"/>
              <a:t>Graduate students: n = 17</a:t>
            </a:r>
            <a:endParaRPr lang="en-US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12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rdue Black and Whit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urdue Black and White Theme" id="{C45FFAE1-1882-4755-82F2-6EAF32744DAF}" vid="{952B475B-2701-4193-86B6-5E4E681545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Purdue Black and White Theme</Template>
  <TotalTime>753</TotalTime>
  <Words>1096</Words>
  <Application>Microsoft Office PowerPoint</Application>
  <PresentationFormat>Widescreen</PresentationFormat>
  <Paragraphs>156</Paragraphs>
  <Slides>20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Anonymous</vt:lpstr>
      <vt:lpstr>Arial</vt:lpstr>
      <vt:lpstr>Calibri</vt:lpstr>
      <vt:lpstr>Impact</vt:lpstr>
      <vt:lpstr>Lucida Grande</vt:lpstr>
      <vt:lpstr>Wingdings</vt:lpstr>
      <vt:lpstr>Purdue Black and White Theme</vt:lpstr>
      <vt:lpstr>Microsoft PowerPoint Presentation</vt:lpstr>
      <vt:lpstr>data Management: </vt:lpstr>
      <vt:lpstr>Today’s Objectives</vt:lpstr>
      <vt:lpstr>PowerPoint Presentation</vt:lpstr>
      <vt:lpstr>12 competencies</vt:lpstr>
      <vt:lpstr>Data Information Literacy Project</vt:lpstr>
      <vt:lpstr>Five Case Studies</vt:lpstr>
      <vt:lpstr>Project Phases</vt:lpstr>
      <vt:lpstr>Interview Instruments</vt:lpstr>
      <vt:lpstr>Sample </vt:lpstr>
      <vt:lpstr>ParticiPant WorkSheet and Interviewer Manual</vt:lpstr>
      <vt:lpstr>Content Analysis Using Nvivo</vt:lpstr>
      <vt:lpstr>Learning About Data</vt:lpstr>
      <vt:lpstr>Quality of Skills</vt:lpstr>
      <vt:lpstr>The Gap</vt:lpstr>
      <vt:lpstr>Interview findings</vt:lpstr>
      <vt:lpstr>Practical Applications of Findings</vt:lpstr>
      <vt:lpstr>Resources</vt:lpstr>
      <vt:lpstr>Acknowledgements</vt:lpstr>
      <vt:lpstr>Acknowledgements</vt:lpstr>
      <vt:lpstr>Any 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Sapp Nelson, Megan</dc:creator>
  <cp:lastModifiedBy>Sapp Nelson, Megan</cp:lastModifiedBy>
  <cp:revision>68</cp:revision>
  <dcterms:created xsi:type="dcterms:W3CDTF">2014-09-09T18:32:50Z</dcterms:created>
  <dcterms:modified xsi:type="dcterms:W3CDTF">2014-09-11T19:12:21Z</dcterms:modified>
</cp:coreProperties>
</file>